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70" r:id="rId4"/>
    <p:sldId id="276" r:id="rId5"/>
    <p:sldId id="282" r:id="rId6"/>
    <p:sldId id="279" r:id="rId7"/>
    <p:sldId id="281" r:id="rId8"/>
    <p:sldId id="278" r:id="rId9"/>
    <p:sldId id="277" r:id="rId10"/>
    <p:sldId id="258" r:id="rId11"/>
    <p:sldId id="265" r:id="rId12"/>
    <p:sldId id="272" r:id="rId13"/>
    <p:sldId id="262" r:id="rId14"/>
    <p:sldId id="274" r:id="rId15"/>
    <p:sldId id="273" r:id="rId16"/>
    <p:sldId id="275" r:id="rId17"/>
    <p:sldId id="280" r:id="rId18"/>
    <p:sldId id="259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6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FF7FD-9126-4F2F-BFBC-49C16F1F38A9}" type="datetimeFigureOut">
              <a:rPr lang="ko-KR" altLang="en-US" smtClean="0"/>
              <a:t>2020-05-08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5052F-ADEB-4802-A1E7-9E7D33D6D2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08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FEAFFD-FCF4-4946-9338-CE177E7E9FAE}" type="datetimeFigureOut">
              <a:rPr lang="ko-KR" altLang="en-US" smtClean="0"/>
              <a:t>2020-05-08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DB2F6F-DEA4-4F7F-B92C-183E29FB35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8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129472" y="105197"/>
            <a:ext cx="11911477" cy="663546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29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6.jpeg"/><Relationship Id="rId5" Type="http://schemas.openxmlformats.org/officeDocument/2006/relationships/image" Target="../media/image31.jpg"/><Relationship Id="rId10" Type="http://schemas.openxmlformats.org/officeDocument/2006/relationships/hyperlink" Target="http://sharebox.co.kr/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159" y="339452"/>
            <a:ext cx="11184338" cy="62911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25599" y="2005212"/>
            <a:ext cx="1950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SMART </a:t>
            </a:r>
            <a:r>
              <a:rPr lang="en-US" altLang="ko-KR" sz="2400" b="1" dirty="0" smtClean="0"/>
              <a:t>APP</a:t>
            </a:r>
            <a:endParaRPr lang="en-US" altLang="ko-KR" sz="2400" b="1" dirty="0"/>
          </a:p>
        </p:txBody>
      </p:sp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5025599" y="3732184"/>
            <a:ext cx="2230439" cy="1061829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제작일 </a:t>
            </a:r>
            <a:r>
              <a:rPr kumimoji="1" lang="en-US" altLang="ko-K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:  </a:t>
            </a:r>
            <a:r>
              <a:rPr kumimoji="1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2020. </a:t>
            </a:r>
            <a:r>
              <a:rPr kumimoji="1" lang="en-US" altLang="ko-KR" sz="900" b="1" dirty="0" smtClean="0">
                <a:latin typeface="+mj-ea"/>
                <a:ea typeface="+mj-ea"/>
              </a:rPr>
              <a:t>04</a:t>
            </a:r>
            <a:r>
              <a:rPr kumimoji="1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.</a:t>
            </a:r>
            <a:r>
              <a:rPr kumimoji="1" lang="en-US" altLang="ko-KR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kumimoji="1" lang="en-US" altLang="ko-KR" sz="900" b="1" dirty="0" smtClean="0">
                <a:latin typeface="+mj-ea"/>
                <a:ea typeface="+mj-ea"/>
              </a:rPr>
              <a:t>01</a:t>
            </a:r>
            <a:endParaRPr kumimoji="1" lang="en-US" altLang="ko-K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제공자 </a:t>
            </a:r>
            <a:r>
              <a:rPr kumimoji="1" lang="en-US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:  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㈜</a:t>
            </a:r>
            <a:r>
              <a:rPr kumimoji="1" lang="ko-KR" altLang="en-US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kumimoji="1" lang="ko-KR" altLang="en-US" sz="9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위드시스템즈</a:t>
            </a:r>
            <a:r>
              <a:rPr kumimoji="1" lang="en-US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/>
            </a:r>
            <a:br>
              <a:rPr kumimoji="1" lang="en-US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</a:br>
            <a:r>
              <a:rPr kumimoji="1" lang="ko-KR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담당자 </a:t>
            </a:r>
            <a:r>
              <a:rPr kumimoji="1" lang="en-US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:  </a:t>
            </a:r>
            <a:r>
              <a:rPr kumimoji="1" lang="ko-KR" altLang="en-US" sz="900" dirty="0" smtClean="0">
                <a:latin typeface="+mj-ea"/>
                <a:ea typeface="+mj-ea"/>
              </a:rPr>
              <a:t>임 동 욱</a:t>
            </a:r>
            <a:r>
              <a:rPr kumimoji="1" lang="ko-KR" altLang="en-US" sz="900" dirty="0" smtClean="0">
                <a:latin typeface="+mj-ea"/>
                <a:ea typeface="+mj-ea"/>
              </a:rPr>
              <a:t> 대표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endParaRPr lang="en-US" altLang="ko-KR" sz="900" dirty="0">
              <a:latin typeface="+mj-ea"/>
              <a:ea typeface="+mj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900" dirty="0">
                <a:latin typeface="+mj-ea"/>
                <a:ea typeface="+mj-ea"/>
              </a:rPr>
              <a:t>휴대폰 </a:t>
            </a:r>
            <a:r>
              <a:rPr lang="en-US" altLang="ko-KR" sz="900" dirty="0">
                <a:latin typeface="+mj-ea"/>
                <a:ea typeface="+mj-ea"/>
              </a:rPr>
              <a:t>:  </a:t>
            </a:r>
            <a:r>
              <a:rPr lang="en-US" altLang="ko-KR" sz="900" dirty="0" smtClean="0">
                <a:latin typeface="+mj-ea"/>
                <a:ea typeface="+mj-ea"/>
              </a:rPr>
              <a:t>010-3342-2501</a:t>
            </a:r>
            <a:r>
              <a:rPr lang="en-US" altLang="ko-KR" sz="900" dirty="0">
                <a:latin typeface="+mj-ea"/>
                <a:ea typeface="+mj-ea"/>
              </a:rPr>
              <a:t/>
            </a:r>
            <a:br>
              <a:rPr lang="en-US" altLang="ko-KR" sz="900" dirty="0">
                <a:latin typeface="+mj-ea"/>
                <a:ea typeface="+mj-ea"/>
              </a:rPr>
            </a:br>
            <a:r>
              <a:rPr lang="ko-KR" altLang="en-US" sz="900" dirty="0" err="1">
                <a:latin typeface="+mj-ea"/>
                <a:ea typeface="+mj-ea"/>
              </a:rPr>
              <a:t>이메일</a:t>
            </a:r>
            <a:r>
              <a:rPr lang="ko-KR" altLang="en-US" sz="900" dirty="0">
                <a:latin typeface="+mj-ea"/>
                <a:ea typeface="+mj-ea"/>
              </a:rPr>
              <a:t> </a:t>
            </a:r>
            <a:r>
              <a:rPr lang="en-US" altLang="ko-KR" sz="900" dirty="0">
                <a:latin typeface="+mj-ea"/>
                <a:ea typeface="+mj-ea"/>
              </a:rPr>
              <a:t>:  </a:t>
            </a:r>
            <a:r>
              <a:rPr lang="en-US" altLang="ko-KR" sz="900" dirty="0" smtClean="0">
                <a:latin typeface="+mj-ea"/>
                <a:ea typeface="+mj-ea"/>
              </a:rPr>
              <a:t>ceo</a:t>
            </a:r>
            <a:r>
              <a:rPr lang="en-US" altLang="ko-KR" sz="900" dirty="0" smtClean="0">
                <a:latin typeface="+mj-ea"/>
                <a:ea typeface="+mj-ea"/>
              </a:rPr>
              <a:t>@withsystems.co.kr</a:t>
            </a:r>
            <a:r>
              <a:rPr lang="en-US" altLang="ko-KR" sz="900" dirty="0">
                <a:latin typeface="+mj-ea"/>
                <a:ea typeface="+mj-ea"/>
              </a:rPr>
              <a:t/>
            </a:r>
            <a:br>
              <a:rPr lang="en-US" altLang="ko-KR" sz="900" dirty="0">
                <a:latin typeface="+mj-ea"/>
                <a:ea typeface="+mj-ea"/>
              </a:rPr>
            </a:br>
            <a:r>
              <a:rPr lang="en-US" altLang="ko-KR" sz="900" dirty="0">
                <a:latin typeface="+mj-ea"/>
                <a:ea typeface="+mj-ea"/>
              </a:rPr>
              <a:t/>
            </a:r>
            <a:br>
              <a:rPr lang="en-US" altLang="ko-KR" sz="900" dirty="0">
                <a:latin typeface="+mj-ea"/>
                <a:ea typeface="+mj-ea"/>
              </a:rPr>
            </a:br>
            <a:endParaRPr kumimoji="1" lang="ko-K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5107978" y="3509319"/>
            <a:ext cx="16388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78" y="2458909"/>
            <a:ext cx="988984" cy="98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3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656605" y="950550"/>
            <a:ext cx="88569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0" y="191336"/>
            <a:ext cx="3195635" cy="648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1504" y="1259961"/>
            <a:ext cx="776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1200" b="1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스마트클립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 활용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– </a:t>
            </a:r>
            <a:r>
              <a:rPr lang="ko-KR" altLang="en-US" sz="1100" kern="0" dirty="0" err="1">
                <a:latin typeface="+mj-ea"/>
                <a:ea typeface="+mj-ea"/>
              </a:rPr>
              <a:t>스마트클립</a:t>
            </a:r>
            <a:r>
              <a:rPr lang="ko-KR" altLang="en-US" sz="1100" kern="0" dirty="0">
                <a:latin typeface="+mj-ea"/>
                <a:ea typeface="+mj-ea"/>
              </a:rPr>
              <a:t> </a:t>
            </a:r>
            <a:r>
              <a:rPr lang="ko-KR" altLang="en-US" sz="1100" kern="0" dirty="0" err="1">
                <a:latin typeface="+mj-ea"/>
                <a:ea typeface="+mj-ea"/>
              </a:rPr>
              <a:t>어플은</a:t>
            </a:r>
            <a:r>
              <a:rPr lang="ko-KR" altLang="en-US" sz="1100" kern="0" dirty="0">
                <a:latin typeface="+mj-ea"/>
                <a:ea typeface="+mj-ea"/>
              </a:rPr>
              <a:t> 내 주변에 흩어지고 잃어버린 포인트를 모아 사용할 수 있는 기능을 제공합니다</a:t>
            </a:r>
            <a:r>
              <a:rPr lang="en-US" altLang="ko-KR" sz="1100" kern="0" dirty="0">
                <a:latin typeface="+mj-ea"/>
                <a:ea typeface="+mj-ea"/>
              </a:rPr>
              <a:t>.</a:t>
            </a:r>
            <a:r>
              <a:rPr lang="ko-KR" altLang="en-US" sz="1100" kern="0" dirty="0">
                <a:latin typeface="+mj-ea"/>
                <a:ea typeface="+mj-ea"/>
              </a:rPr>
              <a:t> </a:t>
            </a:r>
            <a:endParaRPr lang="en-US" altLang="ko-KR" sz="1100" kern="0" dirty="0">
              <a:latin typeface="+mj-ea"/>
              <a:ea typeface="+mj-ea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33" y="2192547"/>
            <a:ext cx="1980000" cy="41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70" y="1846371"/>
            <a:ext cx="3445374" cy="290623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575" y="3163483"/>
            <a:ext cx="1830111" cy="290106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675870" y="2710249"/>
            <a:ext cx="222422" cy="131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954" y="2192547"/>
            <a:ext cx="1980000" cy="38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직사각형 13"/>
          <p:cNvSpPr/>
          <p:nvPr/>
        </p:nvSpPr>
        <p:spPr>
          <a:xfrm>
            <a:off x="7789219" y="2644346"/>
            <a:ext cx="382715" cy="134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98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656605" y="950550"/>
            <a:ext cx="88569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0" y="191336"/>
            <a:ext cx="3195635" cy="64806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26" y="2122998"/>
            <a:ext cx="1980000" cy="418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73" y="2122998"/>
            <a:ext cx="1980000" cy="418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27" y="2122998"/>
            <a:ext cx="1980000" cy="418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81" y="2122998"/>
            <a:ext cx="1980000" cy="418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934771" y="1259775"/>
            <a:ext cx="9926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전환하기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(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포인트 전환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)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 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– </a:t>
            </a:r>
            <a:r>
              <a:rPr lang="ko-KR" altLang="en-US" sz="1100" kern="0" dirty="0">
                <a:latin typeface="+mj-ea"/>
                <a:ea typeface="+mj-ea"/>
              </a:rPr>
              <a:t>통합 카드포인트 </a:t>
            </a:r>
            <a:r>
              <a:rPr lang="en-US" altLang="ko-KR" sz="1100" kern="0" dirty="0">
                <a:latin typeface="+mj-ea"/>
                <a:ea typeface="+mj-ea"/>
              </a:rPr>
              <a:t>/ OK</a:t>
            </a:r>
            <a:r>
              <a:rPr lang="ko-KR" altLang="en-US" sz="1100" kern="0" dirty="0" err="1">
                <a:latin typeface="+mj-ea"/>
                <a:ea typeface="+mj-ea"/>
              </a:rPr>
              <a:t>캐쉬백</a:t>
            </a:r>
            <a:r>
              <a:rPr lang="ko-KR" altLang="en-US" sz="1100" kern="0" dirty="0">
                <a:latin typeface="+mj-ea"/>
                <a:ea typeface="+mj-ea"/>
              </a:rPr>
              <a:t> </a:t>
            </a:r>
            <a:r>
              <a:rPr lang="en-US" altLang="ko-KR" sz="1100" kern="0" dirty="0">
                <a:latin typeface="+mj-ea"/>
                <a:ea typeface="+mj-ea"/>
              </a:rPr>
              <a:t>/ </a:t>
            </a:r>
            <a:r>
              <a:rPr lang="ko-KR" altLang="en-US" sz="1100" kern="0" dirty="0">
                <a:latin typeface="+mj-ea"/>
                <a:ea typeface="+mj-ea"/>
              </a:rPr>
              <a:t>웹하드 판매자 포인트 전환하기로 캐시를 충전할 수 있습니다</a:t>
            </a:r>
            <a:r>
              <a:rPr lang="en-US" altLang="ko-KR" sz="1100" kern="0" dirty="0">
                <a:latin typeface="+mj-ea"/>
                <a:ea typeface="+mj-ea"/>
              </a:rPr>
              <a:t>. (</a:t>
            </a:r>
            <a:r>
              <a:rPr lang="ko-KR" altLang="en-US" sz="1100" kern="0" dirty="0">
                <a:latin typeface="+mj-ea"/>
                <a:ea typeface="+mj-ea"/>
              </a:rPr>
              <a:t>지속적 외부 포인트 연결 예정</a:t>
            </a:r>
            <a:r>
              <a:rPr lang="en-US" altLang="ko-KR" sz="1100" kern="0" dirty="0">
                <a:latin typeface="+mj-ea"/>
                <a:ea typeface="+mj-ea"/>
              </a:rPr>
              <a:t>)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408670" y="2644346"/>
            <a:ext cx="222422" cy="131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34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656605" y="950550"/>
            <a:ext cx="88569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0" y="191336"/>
            <a:ext cx="3195635" cy="6480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3470" y="1158016"/>
            <a:ext cx="583525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직접 충전 및 </a:t>
            </a:r>
            <a:r>
              <a:rPr lang="ko-KR" altLang="en-US" sz="1200" b="1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바로적립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  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– </a:t>
            </a:r>
            <a:r>
              <a:rPr lang="ko-KR" altLang="en-US" sz="1100" kern="0" dirty="0">
                <a:latin typeface="+mj-ea"/>
                <a:ea typeface="+mj-ea"/>
              </a:rPr>
              <a:t>휴대폰</a:t>
            </a:r>
            <a:r>
              <a:rPr lang="en-US" altLang="ko-KR" sz="1100" kern="0" dirty="0">
                <a:latin typeface="+mj-ea"/>
                <a:ea typeface="+mj-ea"/>
              </a:rPr>
              <a:t>. </a:t>
            </a:r>
            <a:r>
              <a:rPr lang="ko-KR" altLang="en-US" sz="1100" kern="0" dirty="0">
                <a:latin typeface="+mj-ea"/>
                <a:ea typeface="+mj-ea"/>
              </a:rPr>
              <a:t>카드</a:t>
            </a:r>
            <a:r>
              <a:rPr lang="en-US" altLang="ko-KR" sz="1100" kern="0" dirty="0">
                <a:latin typeface="+mj-ea"/>
                <a:ea typeface="+mj-ea"/>
              </a:rPr>
              <a:t>. </a:t>
            </a:r>
            <a:r>
              <a:rPr lang="ko-KR" altLang="en-US" sz="1100" kern="0" dirty="0">
                <a:latin typeface="+mj-ea"/>
                <a:ea typeface="+mj-ea"/>
              </a:rPr>
              <a:t>계좌이체</a:t>
            </a:r>
            <a:r>
              <a:rPr lang="en-US" altLang="ko-KR" sz="1100" kern="0" dirty="0">
                <a:latin typeface="+mj-ea"/>
                <a:ea typeface="+mj-ea"/>
              </a:rPr>
              <a:t>. </a:t>
            </a:r>
            <a:r>
              <a:rPr lang="ko-KR" altLang="en-US" sz="1100" kern="0" dirty="0">
                <a:latin typeface="+mj-ea"/>
                <a:ea typeface="+mj-ea"/>
              </a:rPr>
              <a:t>상품권으로 직접 충전이 가능합니다</a:t>
            </a:r>
            <a:r>
              <a:rPr lang="en-US" altLang="ko-KR" sz="1100" kern="0" dirty="0">
                <a:latin typeface="+mj-ea"/>
                <a:ea typeface="+mj-ea"/>
              </a:rPr>
              <a:t>.</a:t>
            </a:r>
          </a:p>
          <a:p>
            <a:pPr lvl="0"/>
            <a:r>
              <a:rPr lang="en-US" altLang="ko-KR" sz="1100" kern="0" dirty="0">
                <a:latin typeface="+mj-ea"/>
                <a:ea typeface="+mj-ea"/>
              </a:rPr>
              <a:t>                                     </a:t>
            </a:r>
            <a:r>
              <a:rPr lang="ko-KR" altLang="en-US" sz="1100" kern="0" dirty="0" err="1">
                <a:latin typeface="+mj-ea"/>
                <a:ea typeface="+mj-ea"/>
              </a:rPr>
              <a:t>적립소를</a:t>
            </a:r>
            <a:r>
              <a:rPr lang="ko-KR" altLang="en-US" sz="1100" kern="0" dirty="0">
                <a:latin typeface="+mj-ea"/>
                <a:ea typeface="+mj-ea"/>
              </a:rPr>
              <a:t> 통한 이벤트 참여로도 포인트를 모을 수 있습니다</a:t>
            </a:r>
            <a:r>
              <a:rPr lang="en-US" altLang="ko-KR" sz="1100" kern="0" dirty="0">
                <a:latin typeface="+mj-ea"/>
                <a:ea typeface="+mj-ea"/>
              </a:rPr>
              <a:t>.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68" y="2034056"/>
            <a:ext cx="1980000" cy="41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38" y="2034056"/>
            <a:ext cx="1980000" cy="41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64" y="2034056"/>
            <a:ext cx="1980000" cy="41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915" y="2034056"/>
            <a:ext cx="1980000" cy="41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직사각형 8"/>
          <p:cNvSpPr/>
          <p:nvPr/>
        </p:nvSpPr>
        <p:spPr>
          <a:xfrm>
            <a:off x="1581666" y="2537254"/>
            <a:ext cx="222422" cy="131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751260" y="2537254"/>
            <a:ext cx="222422" cy="131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2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656605" y="950550"/>
            <a:ext cx="88569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0" y="191336"/>
            <a:ext cx="3195635" cy="64806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33" y="1920609"/>
            <a:ext cx="1980000" cy="41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69" y="1920609"/>
            <a:ext cx="1980000" cy="41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85" y="1920609"/>
            <a:ext cx="1980000" cy="41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97" y="1920609"/>
            <a:ext cx="1980000" cy="41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922363" y="1158580"/>
            <a:ext cx="7625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라이프 스타일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(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이벤트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,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혜택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)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  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– </a:t>
            </a:r>
            <a:r>
              <a:rPr lang="ko-KR" altLang="en-US" sz="1100" kern="0" dirty="0">
                <a:latin typeface="+mj-ea"/>
                <a:ea typeface="+mj-ea"/>
              </a:rPr>
              <a:t>할인 쇼핑몰을 기본으로 대리운전</a:t>
            </a:r>
            <a:r>
              <a:rPr lang="en-US" altLang="ko-KR" sz="1100" kern="0" dirty="0">
                <a:latin typeface="+mj-ea"/>
                <a:ea typeface="+mj-ea"/>
              </a:rPr>
              <a:t>, </a:t>
            </a:r>
            <a:r>
              <a:rPr lang="ko-KR" altLang="en-US" sz="1100" kern="0" dirty="0">
                <a:latin typeface="+mj-ea"/>
                <a:ea typeface="+mj-ea"/>
              </a:rPr>
              <a:t>이벤트</a:t>
            </a:r>
            <a:r>
              <a:rPr lang="en-US" altLang="ko-KR" sz="1100" kern="0" dirty="0">
                <a:latin typeface="+mj-ea"/>
                <a:ea typeface="+mj-ea"/>
              </a:rPr>
              <a:t>, </a:t>
            </a:r>
            <a:r>
              <a:rPr lang="ko-KR" altLang="en-US" sz="1100" kern="0" dirty="0">
                <a:latin typeface="+mj-ea"/>
                <a:ea typeface="+mj-ea"/>
              </a:rPr>
              <a:t>각종 </a:t>
            </a:r>
            <a:r>
              <a:rPr lang="ko-KR" altLang="en-US" sz="1100" kern="0" dirty="0" err="1">
                <a:latin typeface="+mj-ea"/>
                <a:ea typeface="+mj-ea"/>
              </a:rPr>
              <a:t>무료쿠폰을</a:t>
            </a:r>
            <a:r>
              <a:rPr lang="ko-KR" altLang="en-US" sz="1100" kern="0" dirty="0">
                <a:latin typeface="+mj-ea"/>
                <a:ea typeface="+mj-ea"/>
              </a:rPr>
              <a:t> 제공받을 수 있습니다</a:t>
            </a:r>
            <a:r>
              <a:rPr lang="en-US" altLang="ko-KR" sz="1100" kern="0" dirty="0">
                <a:latin typeface="+mj-ea"/>
                <a:ea typeface="+mj-ea"/>
              </a:rPr>
              <a:t>.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631094" y="2454874"/>
            <a:ext cx="222422" cy="131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83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656605" y="950550"/>
            <a:ext cx="88569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0" y="191336"/>
            <a:ext cx="3195635" cy="6480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3668" y="1141146"/>
            <a:ext cx="9134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1200" b="1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기프트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Shop (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메인 사용처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)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  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– </a:t>
            </a:r>
            <a:r>
              <a:rPr lang="ko-KR" altLang="en-US" sz="1100" kern="0" dirty="0">
                <a:latin typeface="+mj-ea"/>
                <a:ea typeface="+mj-ea"/>
              </a:rPr>
              <a:t>국내 </a:t>
            </a:r>
            <a:r>
              <a:rPr lang="en-US" altLang="ko-KR" sz="1100" kern="0" dirty="0">
                <a:latin typeface="+mj-ea"/>
                <a:ea typeface="+mj-ea"/>
              </a:rPr>
              <a:t>1</a:t>
            </a:r>
            <a:r>
              <a:rPr lang="ko-KR" altLang="en-US" sz="1100" kern="0" dirty="0">
                <a:latin typeface="+mj-ea"/>
                <a:ea typeface="+mj-ea"/>
              </a:rPr>
              <a:t>위 네트워크 망을 지원하는 </a:t>
            </a:r>
            <a:r>
              <a:rPr lang="ko-KR" altLang="en-US" sz="1100" kern="0" dirty="0" err="1">
                <a:latin typeface="+mj-ea"/>
                <a:ea typeface="+mj-ea"/>
              </a:rPr>
              <a:t>스마트콘</a:t>
            </a:r>
            <a:r>
              <a:rPr lang="ko-KR" altLang="en-US" sz="1100" kern="0" dirty="0">
                <a:latin typeface="+mj-ea"/>
                <a:ea typeface="+mj-ea"/>
              </a:rPr>
              <a:t> 서비스 연결 </a:t>
            </a:r>
            <a:r>
              <a:rPr lang="en-US" altLang="ko-KR" sz="1100" kern="0" dirty="0">
                <a:latin typeface="+mj-ea"/>
                <a:ea typeface="+mj-ea"/>
              </a:rPr>
              <a:t>/ </a:t>
            </a:r>
            <a:r>
              <a:rPr lang="ko-KR" altLang="en-US" sz="1100" kern="0" dirty="0">
                <a:latin typeface="+mj-ea"/>
                <a:ea typeface="+mj-ea"/>
              </a:rPr>
              <a:t>포인트로 할인된 상품을 구입할 수 있습니다</a:t>
            </a:r>
            <a:r>
              <a:rPr lang="en-US" altLang="ko-KR" sz="1100" kern="0" dirty="0">
                <a:latin typeface="+mj-ea"/>
                <a:ea typeface="+mj-ea"/>
              </a:rPr>
              <a:t>.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889" y="1872048"/>
            <a:ext cx="2296296" cy="206938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354" y="1851135"/>
            <a:ext cx="2531537" cy="55377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68" y="1831038"/>
            <a:ext cx="2281659" cy="34698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1643" y="3955262"/>
            <a:ext cx="2477484" cy="220437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1185" y="1872048"/>
            <a:ext cx="2321169" cy="305560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7481" y="2355552"/>
            <a:ext cx="2306532" cy="208859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7481" y="3941437"/>
            <a:ext cx="2527672" cy="1688406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4121643" y="1797307"/>
            <a:ext cx="7614832" cy="4570502"/>
          </a:xfrm>
          <a:prstGeom prst="roundRect">
            <a:avLst>
              <a:gd name="adj" fmla="val 1937"/>
            </a:avLst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 flipH="1">
            <a:off x="3376894" y="4200211"/>
            <a:ext cx="6129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447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656605" y="950550"/>
            <a:ext cx="88569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0" y="191336"/>
            <a:ext cx="3195635" cy="6480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6090" y="1190790"/>
            <a:ext cx="7717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1200" b="1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스마트클립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 쇼핑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(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이벤트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,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혜택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)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  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– </a:t>
            </a:r>
            <a:r>
              <a:rPr lang="en-US" altLang="ko-KR" sz="1100" kern="0" dirty="0">
                <a:latin typeface="+mj-ea"/>
                <a:ea typeface="+mj-ea"/>
              </a:rPr>
              <a:t>500</a:t>
            </a:r>
            <a:r>
              <a:rPr lang="ko-KR" altLang="en-US" sz="1100" kern="0" dirty="0">
                <a:latin typeface="+mj-ea"/>
                <a:ea typeface="+mj-ea"/>
              </a:rPr>
              <a:t>여종의 할인 쇼핑을 </a:t>
            </a:r>
            <a:r>
              <a:rPr lang="ko-KR" altLang="en-US" sz="1100" kern="0" dirty="0" err="1">
                <a:latin typeface="+mj-ea"/>
                <a:ea typeface="+mj-ea"/>
              </a:rPr>
              <a:t>스마트클립</a:t>
            </a:r>
            <a:r>
              <a:rPr lang="ko-KR" altLang="en-US" sz="1100" kern="0" dirty="0">
                <a:latin typeface="+mj-ea"/>
                <a:ea typeface="+mj-ea"/>
              </a:rPr>
              <a:t> 포인트로 즐길 수 있으며 다양한 서비스 혜택</a:t>
            </a:r>
            <a:r>
              <a:rPr lang="en-US" altLang="ko-KR" sz="1100" kern="0" dirty="0">
                <a:latin typeface="+mj-ea"/>
                <a:ea typeface="+mj-ea"/>
              </a:rPr>
              <a:t>!!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150" y="1811760"/>
            <a:ext cx="2029545" cy="42845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686" y="1811760"/>
            <a:ext cx="2029545" cy="42845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222" y="1811760"/>
            <a:ext cx="2029545" cy="42845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090" y="2703005"/>
            <a:ext cx="2565287" cy="2110155"/>
          </a:xfrm>
          <a:prstGeom prst="rect">
            <a:avLst/>
          </a:prstGeom>
        </p:spPr>
      </p:pic>
      <p:cxnSp>
        <p:nvCxnSpPr>
          <p:cNvPr id="21" name="직선 화살표 연결선 20"/>
          <p:cNvCxnSpPr>
            <a:stCxn id="11" idx="3"/>
          </p:cNvCxnSpPr>
          <p:nvPr/>
        </p:nvCxnSpPr>
        <p:spPr>
          <a:xfrm flipV="1">
            <a:off x="3451377" y="3758082"/>
            <a:ext cx="517722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499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656605" y="950550"/>
            <a:ext cx="88569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8" y="191336"/>
            <a:ext cx="3195640" cy="64806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07" y="1181973"/>
            <a:ext cx="1395414" cy="510863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271" y="3999245"/>
            <a:ext cx="9255511" cy="221817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347" y="1499476"/>
            <a:ext cx="2117104" cy="185064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215725" y="1886745"/>
            <a:ext cx="656461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1200" b="1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스마트클립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 관리자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(admin)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 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 </a:t>
            </a:r>
          </a:p>
          <a:p>
            <a:pPr lvl="0"/>
            <a:endParaRPr lang="en-US" altLang="ko-KR" sz="1200" b="1" kern="0" dirty="0">
              <a:gradFill>
                <a:gsLst>
                  <a:gs pos="34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5400000" scaled="1"/>
              </a:gradFill>
              <a:latin typeface="+mj-ea"/>
              <a:ea typeface="+mj-ea"/>
            </a:endParaRPr>
          </a:p>
          <a:p>
            <a:pPr lvl="0"/>
            <a:r>
              <a:rPr lang="ko-KR" altLang="en-US" sz="1100" kern="0" dirty="0" err="1">
                <a:latin typeface="+mj-ea"/>
                <a:ea typeface="+mj-ea"/>
              </a:rPr>
              <a:t>스마트클립</a:t>
            </a:r>
            <a:r>
              <a:rPr lang="ko-KR" altLang="en-US" sz="1100" kern="0" dirty="0">
                <a:latin typeface="+mj-ea"/>
                <a:ea typeface="+mj-ea"/>
              </a:rPr>
              <a:t> 관리자는 상상 이상의 </a:t>
            </a:r>
            <a:r>
              <a:rPr lang="ko-KR" altLang="en-US" sz="1100" kern="0" dirty="0" err="1">
                <a:latin typeface="+mj-ea"/>
                <a:ea typeface="+mj-ea"/>
              </a:rPr>
              <a:t>관리툴을</a:t>
            </a:r>
            <a:r>
              <a:rPr lang="ko-KR" altLang="en-US" sz="1100" kern="0" dirty="0">
                <a:latin typeface="+mj-ea"/>
                <a:ea typeface="+mj-ea"/>
              </a:rPr>
              <a:t> 제공하고 있으며 </a:t>
            </a:r>
            <a:r>
              <a:rPr lang="en-US" altLang="ko-KR" sz="1100" kern="0" dirty="0">
                <a:latin typeface="+mj-ea"/>
                <a:ea typeface="+mj-ea"/>
              </a:rPr>
              <a:t>CP</a:t>
            </a:r>
            <a:r>
              <a:rPr lang="ko-KR" altLang="en-US" sz="1100" kern="0" dirty="0">
                <a:latin typeface="+mj-ea"/>
                <a:ea typeface="+mj-ea"/>
              </a:rPr>
              <a:t> 생성 및 정산 프로세스도 제공됩니다</a:t>
            </a:r>
            <a:r>
              <a:rPr lang="en-US" altLang="ko-KR" sz="1100" kern="0" dirty="0">
                <a:latin typeface="+mj-ea"/>
                <a:ea typeface="+mj-ea"/>
              </a:rPr>
              <a:t>.</a:t>
            </a:r>
          </a:p>
          <a:p>
            <a:pPr lvl="0"/>
            <a:endParaRPr lang="en-US" altLang="ko-KR" sz="1100" kern="0" dirty="0">
              <a:latin typeface="+mj-ea"/>
              <a:ea typeface="+mj-ea"/>
            </a:endParaRPr>
          </a:p>
          <a:p>
            <a:pPr lvl="0"/>
            <a:r>
              <a:rPr lang="ko-KR" altLang="en-US" sz="1100" kern="0" dirty="0">
                <a:latin typeface="+mj-ea"/>
                <a:ea typeface="+mj-ea"/>
              </a:rPr>
              <a:t>각종 내역은 실시간으로 체크가 가능하며 경우에 따라 외부 포인트 </a:t>
            </a:r>
            <a:r>
              <a:rPr lang="ko-KR" altLang="en-US" sz="1100" kern="0" dirty="0" err="1">
                <a:latin typeface="+mj-ea"/>
                <a:ea typeface="+mj-ea"/>
              </a:rPr>
              <a:t>커스트마이징</a:t>
            </a:r>
            <a:r>
              <a:rPr lang="ko-KR" altLang="en-US" sz="1100" kern="0" dirty="0">
                <a:latin typeface="+mj-ea"/>
                <a:ea typeface="+mj-ea"/>
              </a:rPr>
              <a:t> 작업도 지원 됩니다</a:t>
            </a:r>
            <a:r>
              <a:rPr lang="en-US" altLang="ko-KR" sz="1100" kern="0" dirty="0"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2684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656605" y="950550"/>
            <a:ext cx="88569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327092" y="3080951"/>
            <a:ext cx="999200" cy="1845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402129" y="3080951"/>
            <a:ext cx="999200" cy="1845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475955" y="3080951"/>
            <a:ext cx="999200" cy="1845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560440" y="3080951"/>
            <a:ext cx="999200" cy="1845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651953" y="3080951"/>
            <a:ext cx="999200" cy="1845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6386021" y="3080951"/>
            <a:ext cx="999200" cy="1845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7461058" y="3080951"/>
            <a:ext cx="999200" cy="1845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8534884" y="3080951"/>
            <a:ext cx="999200" cy="1845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9619369" y="3080951"/>
            <a:ext cx="999200" cy="1845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0710882" y="3080951"/>
            <a:ext cx="999200" cy="1845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52230" y="3655625"/>
            <a:ext cx="74892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b="1" dirty="0" err="1" smtClean="0"/>
              <a:t>기프티샵</a:t>
            </a:r>
            <a:endParaRPr lang="en-US" altLang="ko-KR" sz="1050" b="1" dirty="0" smtClean="0"/>
          </a:p>
          <a:p>
            <a:r>
              <a:rPr lang="ko-KR" altLang="en-US" sz="1050" dirty="0" err="1" smtClean="0"/>
              <a:t>스마트콘</a:t>
            </a:r>
            <a:endParaRPr lang="en-US" altLang="ko-KR" sz="1050" dirty="0" smtClean="0"/>
          </a:p>
          <a:p>
            <a:r>
              <a:rPr lang="ko-KR" altLang="en-US" sz="1050" dirty="0" err="1" smtClean="0"/>
              <a:t>연동지원</a:t>
            </a:r>
            <a:endParaRPr lang="en-US" altLang="ko-KR" sz="1050" dirty="0" smtClean="0"/>
          </a:p>
          <a:p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01297" y="3680683"/>
            <a:ext cx="989373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b="1" dirty="0" smtClean="0"/>
              <a:t>OK</a:t>
            </a:r>
            <a:r>
              <a:rPr lang="ko-KR" altLang="en-US" sz="1050" b="1" dirty="0" err="1" smtClean="0"/>
              <a:t>캐쉬백</a:t>
            </a:r>
            <a:endParaRPr lang="en-US" altLang="ko-KR" sz="1050" b="1" dirty="0" smtClean="0"/>
          </a:p>
          <a:p>
            <a:pPr algn="ctr"/>
            <a:r>
              <a:rPr lang="ko-KR" altLang="en-US" sz="1050" dirty="0" smtClean="0"/>
              <a:t>포인트</a:t>
            </a:r>
            <a:endParaRPr lang="en-US" altLang="ko-KR" sz="1050" dirty="0" smtClean="0"/>
          </a:p>
          <a:p>
            <a:pPr algn="ctr"/>
            <a:r>
              <a:rPr lang="ko-KR" altLang="en-US" sz="1050" dirty="0" smtClean="0"/>
              <a:t>역 전환</a:t>
            </a:r>
            <a:r>
              <a:rPr lang="en-US" altLang="ko-KR" sz="1050" dirty="0" smtClean="0"/>
              <a:t>(</a:t>
            </a:r>
            <a:r>
              <a:rPr lang="ko-KR" altLang="en-US" sz="1050" dirty="0" err="1" smtClean="0"/>
              <a:t>스왑</a:t>
            </a:r>
            <a:r>
              <a:rPr lang="en-US" altLang="ko-KR" sz="1050" dirty="0" smtClean="0"/>
              <a:t>)</a:t>
            </a:r>
          </a:p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88024" y="3667166"/>
            <a:ext cx="906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b="1" dirty="0" err="1" smtClean="0"/>
              <a:t>암호화폐</a:t>
            </a:r>
            <a:endParaRPr lang="en-US" altLang="ko-KR" sz="1050" b="1" dirty="0" smtClean="0"/>
          </a:p>
          <a:p>
            <a:pPr algn="ctr"/>
            <a:r>
              <a:rPr lang="ko-KR" altLang="en-US" sz="1050" dirty="0" smtClean="0"/>
              <a:t>유통 및</a:t>
            </a:r>
            <a:endParaRPr lang="en-US" altLang="ko-KR" sz="1050" dirty="0" smtClean="0"/>
          </a:p>
          <a:p>
            <a:pPr algn="ctr"/>
            <a:r>
              <a:rPr lang="ko-KR" altLang="en-US" sz="1050" dirty="0" smtClean="0"/>
              <a:t>실시간 전환</a:t>
            </a:r>
            <a:endParaRPr lang="en-US" altLang="ko-KR" sz="1050" dirty="0" smtClean="0"/>
          </a:p>
          <a:p>
            <a:pPr algn="ctr"/>
            <a:r>
              <a:rPr lang="ko-KR" altLang="en-US" sz="1050" dirty="0" smtClean="0"/>
              <a:t>시스템</a:t>
            </a:r>
            <a:endParaRPr lang="en-US" altLang="ko-KR" sz="1050" dirty="0" smtClean="0"/>
          </a:p>
          <a:p>
            <a:pPr algn="ctr"/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07030" y="3680683"/>
            <a:ext cx="90601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b="1" dirty="0" smtClean="0"/>
              <a:t>해외</a:t>
            </a:r>
            <a:r>
              <a:rPr lang="en-US" altLang="ko-KR" sz="1050" b="1" dirty="0" smtClean="0"/>
              <a:t>Visa</a:t>
            </a:r>
          </a:p>
          <a:p>
            <a:pPr algn="ctr"/>
            <a:r>
              <a:rPr lang="ko-KR" altLang="en-US" sz="1050" dirty="0" smtClean="0"/>
              <a:t>카드 제작</a:t>
            </a:r>
            <a:endParaRPr lang="en-US" altLang="ko-KR" sz="1050" dirty="0" smtClean="0"/>
          </a:p>
          <a:p>
            <a:pPr algn="ctr"/>
            <a:r>
              <a:rPr lang="ko-KR" altLang="en-US" sz="1050" dirty="0" smtClean="0"/>
              <a:t>시스템 지원</a:t>
            </a:r>
            <a:endParaRPr lang="en-US" altLang="ko-KR" sz="105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701855" y="3680683"/>
            <a:ext cx="992579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b="1" dirty="0" smtClean="0"/>
              <a:t>APP</a:t>
            </a:r>
            <a:r>
              <a:rPr lang="ko-KR" altLang="en-US" sz="1050" b="1" dirty="0" smtClean="0"/>
              <a:t>서비스</a:t>
            </a:r>
            <a:endParaRPr lang="en-US" altLang="ko-KR" sz="1050" b="1" dirty="0" smtClean="0"/>
          </a:p>
          <a:p>
            <a:pPr algn="ctr"/>
            <a:r>
              <a:rPr lang="ko-KR" altLang="en-US" sz="1050" dirty="0" smtClean="0"/>
              <a:t>제작 및</a:t>
            </a:r>
            <a:endParaRPr lang="en-US" altLang="ko-KR" sz="1050" dirty="0" smtClean="0"/>
          </a:p>
          <a:p>
            <a:pPr algn="ctr"/>
            <a:r>
              <a:rPr lang="ko-KR" altLang="en-US" sz="1050" dirty="0" err="1" smtClean="0"/>
              <a:t>커스트마이징</a:t>
            </a:r>
            <a:endParaRPr lang="en-US" altLang="ko-KR" sz="1050" dirty="0" smtClean="0"/>
          </a:p>
        </p:txBody>
      </p:sp>
      <p:cxnSp>
        <p:nvCxnSpPr>
          <p:cNvPr id="27" name="직선 연결선 26"/>
          <p:cNvCxnSpPr/>
          <p:nvPr/>
        </p:nvCxnSpPr>
        <p:spPr>
          <a:xfrm>
            <a:off x="5988908" y="3080951"/>
            <a:ext cx="0" cy="324570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73488" y="3655625"/>
            <a:ext cx="82426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b="1" dirty="0" err="1" smtClean="0"/>
              <a:t>코인제작</a:t>
            </a:r>
            <a:endParaRPr lang="en-US" altLang="ko-KR" sz="1050" b="1" dirty="0" smtClean="0"/>
          </a:p>
          <a:p>
            <a:pPr algn="ctr"/>
            <a:r>
              <a:rPr lang="en-US" altLang="ko-KR" sz="1050" dirty="0" smtClean="0"/>
              <a:t>Token</a:t>
            </a:r>
            <a:r>
              <a:rPr lang="ko-KR" altLang="en-US" sz="1050" dirty="0" smtClean="0"/>
              <a:t>제작</a:t>
            </a:r>
            <a:endParaRPr lang="en-US" altLang="ko-KR" sz="1050" dirty="0" smtClean="0"/>
          </a:p>
          <a:p>
            <a:pPr algn="ctr"/>
            <a:r>
              <a:rPr lang="ko-KR" altLang="en-US" sz="1050" dirty="0" smtClean="0"/>
              <a:t>기본형</a:t>
            </a:r>
            <a:endParaRPr lang="en-US" altLang="ko-KR" sz="105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7440323" y="3655624"/>
            <a:ext cx="104067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b="1" dirty="0" err="1" smtClean="0"/>
              <a:t>메인넷</a:t>
            </a:r>
            <a:endParaRPr lang="en-US" altLang="ko-KR" sz="1050" b="1" dirty="0" smtClean="0"/>
          </a:p>
          <a:p>
            <a:pPr algn="ctr"/>
            <a:r>
              <a:rPr lang="ko-KR" altLang="en-US" sz="1050" dirty="0" err="1" smtClean="0"/>
              <a:t>코인제작</a:t>
            </a:r>
            <a:r>
              <a:rPr lang="en-US" altLang="ko-KR" sz="1050" dirty="0" smtClean="0"/>
              <a:t/>
            </a:r>
            <a:br>
              <a:rPr lang="en-US" altLang="ko-KR" sz="1050" dirty="0" smtClean="0"/>
            </a:br>
            <a:r>
              <a:rPr lang="ko-KR" altLang="en-US" sz="1050" dirty="0" err="1" smtClean="0"/>
              <a:t>블록체인</a:t>
            </a:r>
            <a:r>
              <a:rPr lang="ko-KR" altLang="en-US" sz="1050" dirty="0" smtClean="0"/>
              <a:t> 지원</a:t>
            </a:r>
            <a:endParaRPr lang="en-US" altLang="ko-KR" sz="105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8648801" y="3655623"/>
            <a:ext cx="77136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50" b="1" dirty="0" smtClean="0"/>
              <a:t>APP</a:t>
            </a:r>
            <a:r>
              <a:rPr lang="ko-KR" altLang="en-US" sz="1050" b="1" dirty="0" smtClean="0"/>
              <a:t>지갑</a:t>
            </a:r>
            <a:endParaRPr lang="en-US" altLang="ko-KR" sz="1050" b="1" dirty="0" smtClean="0"/>
          </a:p>
          <a:p>
            <a:pPr algn="ctr"/>
            <a:r>
              <a:rPr lang="ko-KR" altLang="en-US" sz="1050" dirty="0" smtClean="0"/>
              <a:t>코인</a:t>
            </a:r>
            <a:r>
              <a:rPr lang="en-US" altLang="ko-KR" sz="1050" dirty="0" smtClean="0"/>
              <a:t>,</a:t>
            </a:r>
            <a:r>
              <a:rPr lang="ko-KR" altLang="en-US" sz="1050" dirty="0" smtClean="0"/>
              <a:t>토큰</a:t>
            </a:r>
            <a:endParaRPr lang="en-US" altLang="ko-KR" sz="1050" dirty="0" smtClean="0"/>
          </a:p>
          <a:p>
            <a:pPr algn="ctr"/>
            <a:r>
              <a:rPr lang="ko-KR" altLang="en-US" sz="1050" dirty="0" smtClean="0"/>
              <a:t>유통 지원</a:t>
            </a:r>
            <a:endParaRPr lang="en-US" altLang="ko-KR" sz="105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9531306" y="3655623"/>
            <a:ext cx="117532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b="1" dirty="0" smtClean="0"/>
              <a:t>다단계 프로그램</a:t>
            </a:r>
            <a:endParaRPr lang="en-US" altLang="ko-KR" sz="1050" b="1" dirty="0" smtClean="0"/>
          </a:p>
          <a:p>
            <a:pPr algn="ctr"/>
            <a:r>
              <a:rPr lang="ko-KR" altLang="en-US" sz="1050" dirty="0" smtClean="0"/>
              <a:t>유통 시스템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smtClean="0"/>
              <a:t>운영 프로그램</a:t>
            </a:r>
            <a:endParaRPr lang="en-US" altLang="ko-KR" sz="105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10690146" y="3672445"/>
            <a:ext cx="104067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b="1" dirty="0" smtClean="0"/>
              <a:t>독립 </a:t>
            </a:r>
            <a:r>
              <a:rPr lang="ko-KR" altLang="en-US" sz="1050" b="1" dirty="0" err="1" smtClean="0"/>
              <a:t>암호화폐</a:t>
            </a:r>
            <a:r>
              <a:rPr lang="en-US" altLang="ko-KR" sz="1050" b="1" dirty="0" smtClean="0"/>
              <a:t/>
            </a:r>
            <a:br>
              <a:rPr lang="en-US" altLang="ko-KR" sz="1050" b="1" dirty="0" smtClean="0"/>
            </a:br>
            <a:r>
              <a:rPr lang="ko-KR" altLang="en-US" sz="1050" dirty="0" err="1" smtClean="0"/>
              <a:t>코인생성및</a:t>
            </a:r>
            <a:endParaRPr lang="en-US" altLang="ko-KR" sz="1050" dirty="0" smtClean="0"/>
          </a:p>
          <a:p>
            <a:pPr algn="ctr"/>
            <a:r>
              <a:rPr lang="ko-KR" altLang="en-US" sz="1050" dirty="0" smtClean="0"/>
              <a:t>시스템 지원</a:t>
            </a:r>
            <a:endParaRPr lang="en-US" altLang="ko-KR" sz="1050" dirty="0" smtClean="0"/>
          </a:p>
        </p:txBody>
      </p:sp>
      <p:cxnSp>
        <p:nvCxnSpPr>
          <p:cNvPr id="34" name="꺾인 연결선 33"/>
          <p:cNvCxnSpPr>
            <a:stCxn id="5" idx="2"/>
            <a:endCxn id="10" idx="2"/>
          </p:cNvCxnSpPr>
          <p:nvPr/>
        </p:nvCxnSpPr>
        <p:spPr>
          <a:xfrm rot="16200000" flipH="1">
            <a:off x="2989122" y="2763796"/>
            <a:ext cx="12700" cy="4324861"/>
          </a:xfrm>
          <a:prstGeom prst="bentConnector3">
            <a:avLst>
              <a:gd name="adj1" fmla="val 180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439706" y="5169624"/>
            <a:ext cx="17155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err="1" smtClean="0"/>
              <a:t>기본조합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1+5 (2, 3, 4</a:t>
            </a:r>
            <a:r>
              <a:rPr lang="ko-KR" altLang="en-US" sz="900" dirty="0" err="1" smtClean="0"/>
              <a:t>선택형</a:t>
            </a:r>
            <a:r>
              <a:rPr lang="en-US" altLang="ko-KR" sz="900" dirty="0" smtClean="0"/>
              <a:t>)</a:t>
            </a:r>
            <a:endParaRPr lang="ko-KR" altLang="en-US" sz="900" dirty="0"/>
          </a:p>
        </p:txBody>
      </p:sp>
      <p:sp>
        <p:nvSpPr>
          <p:cNvPr id="38" name="TextBox 37"/>
          <p:cNvSpPr txBox="1"/>
          <p:nvPr/>
        </p:nvSpPr>
        <p:spPr>
          <a:xfrm>
            <a:off x="4992695" y="315153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ko-KR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76157" y="315084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ko-KR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82174" y="314408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ko-KR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23303" y="315084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ko-KR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4287" y="313831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ko-KR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25203" y="315084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ko-KR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78212" y="313857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ko-KR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75625" y="315084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ko-KR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960110" y="313831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ko-KR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051623" y="314492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ko-KR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17707" y="1352506"/>
            <a:ext cx="776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1200" b="1" kern="0" dirty="0" err="1" smtClean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제공가능</a:t>
            </a:r>
            <a:r>
              <a:rPr lang="ko-KR" altLang="en-US" sz="1200" b="1" kern="0" dirty="0" smtClean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 시스템 </a:t>
            </a:r>
            <a:r>
              <a:rPr lang="en-US" altLang="ko-KR" sz="1200" b="1" kern="0" dirty="0" smtClean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(</a:t>
            </a:r>
            <a:r>
              <a:rPr lang="ko-KR" altLang="en-US" sz="1200" b="1" kern="0" dirty="0" smtClean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각 개별 선택가능</a:t>
            </a:r>
            <a:r>
              <a:rPr lang="en-US" altLang="ko-KR" sz="1200" b="1" kern="0" dirty="0" smtClean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)</a:t>
            </a:r>
            <a:r>
              <a:rPr lang="ko-KR" altLang="en-US" sz="1200" b="1" kern="0" dirty="0" smtClean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  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– </a:t>
            </a:r>
            <a:r>
              <a:rPr lang="ko-KR" altLang="en-US" sz="1100" kern="0" dirty="0" smtClean="0">
                <a:latin typeface="+mj-ea"/>
                <a:ea typeface="+mj-ea"/>
              </a:rPr>
              <a:t>업체 서비스에 따라 </a:t>
            </a:r>
            <a:r>
              <a:rPr lang="ko-KR" altLang="en-US" sz="1100" kern="0" dirty="0" err="1" smtClean="0">
                <a:latin typeface="+mj-ea"/>
                <a:ea typeface="+mj-ea"/>
              </a:rPr>
              <a:t>커스트마이징이</a:t>
            </a:r>
            <a:r>
              <a:rPr lang="ko-KR" altLang="en-US" sz="1100" kern="0" dirty="0" smtClean="0">
                <a:latin typeface="+mj-ea"/>
                <a:ea typeface="+mj-ea"/>
              </a:rPr>
              <a:t> 가능한 솔루션으로 구성되어 있습니다</a:t>
            </a:r>
            <a:r>
              <a:rPr lang="en-US" altLang="ko-KR" sz="1100" kern="0" dirty="0" smtClean="0">
                <a:latin typeface="+mj-ea"/>
                <a:ea typeface="+mj-ea"/>
              </a:rPr>
              <a:t>.</a:t>
            </a:r>
            <a:endParaRPr lang="en-US" altLang="ko-KR" sz="1100" kern="0" dirty="0">
              <a:latin typeface="+mj-ea"/>
              <a:ea typeface="+mj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79650" y="2484362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/>
              <a:t>블록체인</a:t>
            </a:r>
            <a:r>
              <a:rPr lang="ko-KR" altLang="en-US" sz="1400" b="1" dirty="0" smtClean="0"/>
              <a:t> 기반</a:t>
            </a:r>
            <a:endParaRPr lang="ko-KR" altLang="en-US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390670" y="2505251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서비스 기반</a:t>
            </a:r>
            <a:endParaRPr lang="ko-KR" altLang="en-US" sz="1400" b="1" dirty="0"/>
          </a:p>
        </p:txBody>
      </p:sp>
      <p:cxnSp>
        <p:nvCxnSpPr>
          <p:cNvPr id="55" name="직선 화살표 연결선 54"/>
          <p:cNvCxnSpPr/>
          <p:nvPr/>
        </p:nvCxnSpPr>
        <p:spPr>
          <a:xfrm>
            <a:off x="3718538" y="2655114"/>
            <a:ext cx="4478111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627270" y="2741075"/>
            <a:ext cx="723275" cy="25391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1050" dirty="0" err="1" smtClean="0"/>
              <a:t>상호연동</a:t>
            </a:r>
            <a:endParaRPr lang="ko-KR" altLang="en-US" sz="1050" dirty="0"/>
          </a:p>
        </p:txBody>
      </p:sp>
      <p:cxnSp>
        <p:nvCxnSpPr>
          <p:cNvPr id="58" name="꺾인 연결선 57"/>
          <p:cNvCxnSpPr>
            <a:stCxn id="16" idx="2"/>
            <a:endCxn id="20" idx="2"/>
          </p:cNvCxnSpPr>
          <p:nvPr/>
        </p:nvCxnSpPr>
        <p:spPr>
          <a:xfrm rot="16200000" flipH="1">
            <a:off x="9048051" y="2763796"/>
            <a:ext cx="12700" cy="4324861"/>
          </a:xfrm>
          <a:prstGeom prst="bentConnector3">
            <a:avLst>
              <a:gd name="adj1" fmla="val 180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499022" y="5167307"/>
            <a:ext cx="10326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 smtClean="0"/>
              <a:t>각각 </a:t>
            </a:r>
            <a:r>
              <a:rPr lang="ko-KR" altLang="en-US" sz="900" dirty="0" err="1" smtClean="0"/>
              <a:t>개별선택형</a:t>
            </a:r>
            <a:endParaRPr lang="ko-KR" altLang="en-US" sz="900" dirty="0"/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8" y="191336"/>
            <a:ext cx="3195640" cy="6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54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90" y="135266"/>
            <a:ext cx="3535577" cy="6285470"/>
          </a:xfrm>
          <a:prstGeom prst="rect">
            <a:avLst/>
          </a:prstGeom>
        </p:spPr>
      </p:pic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4660023" y="5164180"/>
            <a:ext cx="2230439" cy="1061829"/>
          </a:xfrm>
          <a:prstGeom prst="rect">
            <a:avLst/>
          </a:prstGeom>
          <a:noFill/>
          <a:ln w="6350">
            <a:noFill/>
            <a:miter lim="800000"/>
            <a:headEnd/>
            <a:tailEnd type="none" w="med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제작일 </a:t>
            </a:r>
            <a:r>
              <a:rPr kumimoji="1" lang="en-US" altLang="ko-K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:  </a:t>
            </a:r>
            <a:r>
              <a:rPr kumimoji="1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2020. </a:t>
            </a:r>
            <a:r>
              <a:rPr kumimoji="1" lang="en-US" altLang="ko-KR" sz="900" b="1" dirty="0" smtClean="0">
                <a:latin typeface="+mj-ea"/>
                <a:ea typeface="+mj-ea"/>
              </a:rPr>
              <a:t>04</a:t>
            </a:r>
            <a:r>
              <a:rPr kumimoji="1" lang="en-US" altLang="ko-K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.</a:t>
            </a:r>
            <a:r>
              <a:rPr kumimoji="1" lang="en-US" altLang="ko-KR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kumimoji="1" lang="en-US" altLang="ko-KR" sz="900" b="1" dirty="0" smtClean="0">
                <a:latin typeface="+mj-ea"/>
                <a:ea typeface="+mj-ea"/>
              </a:rPr>
              <a:t>01</a:t>
            </a:r>
            <a:endParaRPr kumimoji="1" lang="en-US" altLang="ko-K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제공자 </a:t>
            </a:r>
            <a:r>
              <a:rPr kumimoji="1" lang="en-US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:  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㈜</a:t>
            </a:r>
            <a:r>
              <a:rPr kumimoji="1" lang="ko-KR" altLang="en-US" sz="900" dirty="0" err="1" smtClean="0">
                <a:latin typeface="+mj-ea"/>
                <a:ea typeface="+mj-ea"/>
              </a:rPr>
              <a:t>위드시스템즈</a:t>
            </a:r>
            <a:r>
              <a:rPr kumimoji="1" lang="en-US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/>
            </a:r>
            <a:br>
              <a:rPr kumimoji="1" lang="en-US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</a:br>
            <a:r>
              <a:rPr kumimoji="1" lang="ko-KR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담당자 </a:t>
            </a:r>
            <a:r>
              <a:rPr kumimoji="1" lang="en-US" altLang="ko-K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: </a:t>
            </a:r>
            <a:r>
              <a:rPr kumimoji="1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</a:t>
            </a:r>
            <a:r>
              <a:rPr kumimoji="1" lang="ko-KR" alt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임동욱</a:t>
            </a:r>
            <a:r>
              <a:rPr kumimoji="1" lang="ko-K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rPr>
              <a:t> 대표 </a:t>
            </a:r>
            <a:endParaRPr lang="en-US" altLang="ko-KR" sz="900" dirty="0">
              <a:latin typeface="+mj-ea"/>
              <a:ea typeface="+mj-ea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900" dirty="0">
                <a:latin typeface="+mj-ea"/>
                <a:ea typeface="+mj-ea"/>
              </a:rPr>
              <a:t>휴대폰 </a:t>
            </a:r>
            <a:r>
              <a:rPr lang="en-US" altLang="ko-KR" sz="900" dirty="0">
                <a:latin typeface="+mj-ea"/>
                <a:ea typeface="+mj-ea"/>
              </a:rPr>
              <a:t>:  </a:t>
            </a:r>
            <a:r>
              <a:rPr lang="en-US" altLang="ko-KR" sz="900" dirty="0" smtClean="0">
                <a:latin typeface="+mj-ea"/>
                <a:ea typeface="+mj-ea"/>
              </a:rPr>
              <a:t>010-3342-2501</a:t>
            </a:r>
            <a:r>
              <a:rPr lang="en-US" altLang="ko-KR" sz="900" dirty="0">
                <a:latin typeface="+mj-ea"/>
                <a:ea typeface="+mj-ea"/>
              </a:rPr>
              <a:t/>
            </a:r>
            <a:br>
              <a:rPr lang="en-US" altLang="ko-KR" sz="900" dirty="0">
                <a:latin typeface="+mj-ea"/>
                <a:ea typeface="+mj-ea"/>
              </a:rPr>
            </a:br>
            <a:r>
              <a:rPr lang="ko-KR" altLang="en-US" sz="900" dirty="0" err="1">
                <a:latin typeface="+mj-ea"/>
                <a:ea typeface="+mj-ea"/>
              </a:rPr>
              <a:t>이메일</a:t>
            </a:r>
            <a:r>
              <a:rPr lang="ko-KR" altLang="en-US" sz="900" dirty="0">
                <a:latin typeface="+mj-ea"/>
                <a:ea typeface="+mj-ea"/>
              </a:rPr>
              <a:t> </a:t>
            </a:r>
            <a:r>
              <a:rPr lang="en-US" altLang="ko-KR" sz="900" dirty="0">
                <a:latin typeface="+mj-ea"/>
                <a:ea typeface="+mj-ea"/>
              </a:rPr>
              <a:t>:  </a:t>
            </a:r>
            <a:r>
              <a:rPr lang="en-US" altLang="ko-KR" sz="900" dirty="0" smtClean="0">
                <a:latin typeface="+mj-ea"/>
                <a:ea typeface="+mj-ea"/>
              </a:rPr>
              <a:t>ceo</a:t>
            </a:r>
            <a:r>
              <a:rPr lang="en-US" altLang="ko-KR" sz="900" dirty="0" smtClean="0">
                <a:latin typeface="+mj-ea"/>
                <a:ea typeface="+mj-ea"/>
              </a:rPr>
              <a:t>@withsystems.co.kr</a:t>
            </a:r>
            <a:r>
              <a:rPr lang="en-US" altLang="ko-KR" sz="900" dirty="0">
                <a:latin typeface="+mj-ea"/>
                <a:ea typeface="+mj-ea"/>
              </a:rPr>
              <a:t/>
            </a:r>
            <a:br>
              <a:rPr lang="en-US" altLang="ko-KR" sz="900" dirty="0">
                <a:latin typeface="+mj-ea"/>
                <a:ea typeface="+mj-ea"/>
              </a:rPr>
            </a:br>
            <a:r>
              <a:rPr lang="en-US" altLang="ko-KR" sz="900" dirty="0">
                <a:latin typeface="+mj-ea"/>
                <a:ea typeface="+mj-ea"/>
              </a:rPr>
              <a:t/>
            </a:r>
            <a:br>
              <a:rPr lang="en-US" altLang="ko-KR" sz="900" dirty="0">
                <a:latin typeface="+mj-ea"/>
                <a:ea typeface="+mj-ea"/>
              </a:rPr>
            </a:br>
            <a:endParaRPr kumimoji="1" lang="ko-K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5674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656605" y="950550"/>
            <a:ext cx="88569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0" y="191336"/>
            <a:ext cx="3195635" cy="648066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5227893" y="3454733"/>
            <a:ext cx="5362570" cy="1390622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ysClr val="window" lastClr="FFFFFF"/>
              </a:gs>
              <a:gs pos="86000">
                <a:srgbClr val="FFFFFF"/>
              </a:gs>
              <a:gs pos="27000">
                <a:sysClr val="window" lastClr="FFFFFF">
                  <a:lumMod val="95000"/>
                </a:sysClr>
              </a:gs>
              <a:gs pos="0">
                <a:sysClr val="window" lastClr="FFFFFF">
                  <a:lumMod val="85000"/>
                </a:sysClr>
              </a:gs>
            </a:gsLst>
            <a:lin ang="16200000" scaled="1"/>
            <a:tileRect/>
          </a:gra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231663" y="1902108"/>
            <a:ext cx="5362570" cy="1438323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ysClr val="window" lastClr="FFFFFF"/>
              </a:gs>
              <a:gs pos="86000">
                <a:srgbClr val="FFFFFF"/>
              </a:gs>
              <a:gs pos="27000">
                <a:sysClr val="window" lastClr="FFFFFF">
                  <a:lumMod val="95000"/>
                </a:sysClr>
              </a:gs>
              <a:gs pos="0">
                <a:sysClr val="window" lastClr="FFFFFF">
                  <a:lumMod val="85000"/>
                </a:sysClr>
              </a:gs>
            </a:gsLst>
            <a:lin ang="16200000" scaled="1"/>
            <a:tileRect/>
          </a:gra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227893" y="4959657"/>
            <a:ext cx="5362570" cy="1300171"/>
          </a:xfrm>
          <a:prstGeom prst="roundRect">
            <a:avLst>
              <a:gd name="adj" fmla="val 5516"/>
            </a:avLst>
          </a:prstGeom>
          <a:gradFill flip="none" rotWithShape="1">
            <a:gsLst>
              <a:gs pos="100000">
                <a:sysClr val="window" lastClr="FFFFFF"/>
              </a:gs>
              <a:gs pos="86000">
                <a:srgbClr val="FFFFFF"/>
              </a:gs>
              <a:gs pos="27000">
                <a:sysClr val="window" lastClr="FFFFFF">
                  <a:lumMod val="95000"/>
                </a:sysClr>
              </a:gs>
              <a:gs pos="0">
                <a:sysClr val="window" lastClr="FFFFFF">
                  <a:lumMod val="85000"/>
                </a:sysClr>
              </a:gs>
            </a:gsLst>
            <a:lin ang="16200000" scaled="1"/>
            <a:tileRect/>
          </a:gra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직사각형 54"/>
          <p:cNvSpPr>
            <a:spLocks noChangeArrowheads="1"/>
          </p:cNvSpPr>
          <p:nvPr/>
        </p:nvSpPr>
        <p:spPr bwMode="auto">
          <a:xfrm flipH="1">
            <a:off x="5404579" y="3823664"/>
            <a:ext cx="50837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buFont typeface="Arial" pitchFamily="34" charset="0"/>
              <a:buChar char="•"/>
              <a:defRPr/>
            </a:pP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카드 포인트는 연간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1500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억이 소멸되고 있지만 아직 사용을 못하는 분들이 많습니다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b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</a:b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- </a:t>
            </a:r>
            <a:r>
              <a:rPr lang="ko-KR" altLang="en-US" sz="1000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스마트클립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서비스는 이런 모든 포인트를 전환 가능하게 하는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APP </a:t>
            </a:r>
            <a:r>
              <a:rPr lang="ko-KR" altLang="en-US" sz="1000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어플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입니다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b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</a:b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-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모여진 포인트는 </a:t>
            </a:r>
            <a:r>
              <a:rPr lang="ko-KR" altLang="en-US" sz="1000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기프트샵과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쇼핑에서 사용할 수 있으며 다양한 외부 사용처를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/>
            </a:r>
            <a:b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</a:b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-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연결합니다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(</a:t>
            </a:r>
            <a:r>
              <a:rPr lang="ko-KR" altLang="en-US" sz="1000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기프트샵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/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쇼핑몰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/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영화관람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/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대리운전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/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디지털 상품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등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endParaRPr kumimoji="0" lang="en-US" altLang="ko-KR" sz="1000" i="0" u="none" strike="noStrike" kern="0" cap="none" spc="0" normalizeH="0" baseline="0" noProof="0" dirty="0">
              <a:ln>
                <a:noFill/>
              </a:ln>
              <a:gradFill>
                <a:gsLst>
                  <a:gs pos="34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3" name="직사각형 51"/>
          <p:cNvSpPr>
            <a:spLocks noChangeArrowheads="1"/>
          </p:cNvSpPr>
          <p:nvPr/>
        </p:nvSpPr>
        <p:spPr bwMode="auto">
          <a:xfrm flipH="1">
            <a:off x="5375487" y="1932218"/>
            <a:ext cx="5141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0" dirty="0" err="1">
                <a:gradFill>
                  <a:gsLst>
                    <a:gs pos="17000">
                      <a:sysClr val="windowText" lastClr="000000">
                        <a:lumMod val="75000"/>
                        <a:lumOff val="2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스마트클립</a:t>
            </a:r>
            <a:r>
              <a:rPr lang="ko-KR" altLang="en-US" sz="1400" b="1" kern="0" dirty="0">
                <a:gradFill>
                  <a:gsLst>
                    <a:gs pos="17000">
                      <a:sysClr val="windowText" lastClr="000000">
                        <a:lumMod val="75000"/>
                        <a:lumOff val="2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서비스 </a:t>
            </a:r>
            <a:r>
              <a:rPr lang="en-US" altLang="ko-KR" sz="1400" b="1" kern="0" dirty="0">
                <a:gradFill>
                  <a:gsLst>
                    <a:gs pos="17000">
                      <a:sysClr val="windowText" lastClr="000000">
                        <a:lumMod val="75000"/>
                        <a:lumOff val="2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gradFill>
                <a:gsLst>
                  <a:gs pos="17000">
                    <a:sysClr val="windowText" lastClr="000000">
                      <a:lumMod val="75000"/>
                      <a:lumOff val="25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4" name="직사각형 51"/>
          <p:cNvSpPr>
            <a:spLocks noChangeArrowheads="1"/>
          </p:cNvSpPr>
          <p:nvPr/>
        </p:nvSpPr>
        <p:spPr bwMode="auto">
          <a:xfrm flipH="1">
            <a:off x="5375487" y="5027747"/>
            <a:ext cx="4922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gradFill>
                  <a:gsLst>
                    <a:gs pos="17000">
                      <a:sysClr val="windowText" lastClr="000000">
                        <a:lumMod val="75000"/>
                        <a:lumOff val="2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QR</a:t>
            </a:r>
            <a:r>
              <a:rPr lang="ko-KR" altLang="en-US" sz="1400" b="1" kern="0" dirty="0">
                <a:gradFill>
                  <a:gsLst>
                    <a:gs pos="17000">
                      <a:sysClr val="windowText" lastClr="000000">
                        <a:lumMod val="75000"/>
                        <a:lumOff val="2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가맹점 가능 </a:t>
            </a: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gradFill>
                <a:gsLst>
                  <a:gs pos="17000">
                    <a:sysClr val="windowText" lastClr="000000">
                      <a:lumMod val="75000"/>
                      <a:lumOff val="25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" name="직사각형 54"/>
          <p:cNvSpPr>
            <a:spLocks noChangeArrowheads="1"/>
          </p:cNvSpPr>
          <p:nvPr/>
        </p:nvSpPr>
        <p:spPr bwMode="auto">
          <a:xfrm flipH="1">
            <a:off x="5362234" y="5357372"/>
            <a:ext cx="508912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클립 서비스에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QR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사용 가맹점을 위한 시스템</a:t>
            </a:r>
            <a:endParaRPr lang="en-US" altLang="ko-KR" sz="1000" kern="0" dirty="0">
              <a:gradFill>
                <a:gsLst>
                  <a:gs pos="34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5400000" scaled="1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1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kumimoji="0" lang="ko-KR" altLang="en-US" sz="1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쉽고 편리한 </a:t>
            </a:r>
            <a:r>
              <a:rPr kumimoji="0" lang="en-US" altLang="ko-KR" sz="1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QR</a:t>
            </a:r>
            <a:r>
              <a:rPr kumimoji="0" lang="ko-KR" altLang="en-US" sz="1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결제를 지원합니다</a:t>
            </a:r>
            <a:r>
              <a:rPr kumimoji="0" lang="en-US" altLang="ko-KR" sz="10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가맹점 용 클립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APP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이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별도로 생성되며 연동된 매장에서 바로 사용이 가능합니다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endParaRPr kumimoji="0" lang="ko-KR" altLang="en-US" sz="1000" b="0" i="0" u="none" strike="noStrike" kern="0" cap="none" spc="0" normalizeH="0" baseline="0" noProof="0" dirty="0">
              <a:ln>
                <a:noFill/>
              </a:ln>
              <a:gradFill>
                <a:gsLst>
                  <a:gs pos="34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51"/>
          <p:cNvSpPr>
            <a:spLocks noChangeArrowheads="1"/>
          </p:cNvSpPr>
          <p:nvPr/>
        </p:nvSpPr>
        <p:spPr bwMode="auto">
          <a:xfrm flipH="1">
            <a:off x="5375487" y="3549336"/>
            <a:ext cx="4922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b="1" kern="0" dirty="0" err="1">
                <a:gradFill>
                  <a:gsLst>
                    <a:gs pos="17000">
                      <a:sysClr val="windowText" lastClr="000000">
                        <a:lumMod val="75000"/>
                        <a:lumOff val="2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스마트클립</a:t>
            </a:r>
            <a:r>
              <a:rPr kumimoji="0" lang="ko-KR" altLang="en-US" sz="1400" b="1" i="0" u="none" strike="noStrike" kern="0" cap="none" spc="0" normalizeH="0" baseline="0" noProof="0" dirty="0" err="1">
                <a:ln>
                  <a:noFill/>
                </a:ln>
                <a:gradFill>
                  <a:gsLst>
                    <a:gs pos="17000">
                      <a:sysClr val="windowText" lastClr="000000">
                        <a:lumMod val="75000"/>
                        <a:lumOff val="2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으로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7000">
                      <a:sysClr val="windowText" lastClr="000000">
                        <a:lumMod val="75000"/>
                        <a:lumOff val="2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400" b="1" kern="0" dirty="0">
                <a:gradFill>
                  <a:gsLst>
                    <a:gs pos="17000">
                      <a:sysClr val="windowText" lastClr="000000">
                        <a:lumMod val="75000"/>
                        <a:lumOff val="2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알뜰하게</a:t>
            </a: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gradFill>
                <a:gsLst>
                  <a:gs pos="17000">
                    <a:sysClr val="windowText" lastClr="000000">
                      <a:lumMod val="75000"/>
                      <a:lumOff val="25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9" name="직사각형 54"/>
          <p:cNvSpPr>
            <a:spLocks noChangeArrowheads="1"/>
          </p:cNvSpPr>
          <p:nvPr/>
        </p:nvSpPr>
        <p:spPr bwMode="auto">
          <a:xfrm flipH="1">
            <a:off x="5375487" y="2270105"/>
            <a:ext cx="50837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buFont typeface="Arial" pitchFamily="34" charset="0"/>
              <a:buChar char="•"/>
              <a:defRPr/>
            </a:pP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000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스마트클립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서비스는 다양한 포인트를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APP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 담아 사용하도록 개발 되었습니다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b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</a:b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- OK</a:t>
            </a:r>
            <a:r>
              <a:rPr lang="ko-KR" altLang="en-US" sz="1000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캐쉬백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/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통합 카드포인트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/ </a:t>
            </a:r>
            <a:r>
              <a:rPr lang="ko-KR" altLang="en-US" sz="1000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적립소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/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이벤트 충전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/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각종 일반 결제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/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코인 등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/>
            </a:r>
            <a:b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</a:b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-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내 주변에 있는 흩어지고 잃어버린 포인트가 소멸되 기전 사용을 하기 위함 입니다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/>
            </a:r>
            <a:b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</a:b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-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클립 서비스는 외부 포인트를 지속적으로 연동 진행중 입니다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endParaRPr kumimoji="0" lang="en-US" altLang="ko-KR" sz="1000" i="0" u="none" strike="noStrike" kern="0" cap="none" spc="0" normalizeH="0" baseline="0" noProof="0" dirty="0">
              <a:ln>
                <a:noFill/>
              </a:ln>
              <a:gradFill>
                <a:gsLst>
                  <a:gs pos="34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516" y="1640393"/>
            <a:ext cx="2896505" cy="30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8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245" y="2048389"/>
            <a:ext cx="3155717" cy="3155717"/>
          </a:xfrm>
          <a:prstGeom prst="rect">
            <a:avLst/>
          </a:prstGeom>
        </p:spPr>
      </p:pic>
      <p:cxnSp>
        <p:nvCxnSpPr>
          <p:cNvPr id="2" name="직선 연결선 1"/>
          <p:cNvCxnSpPr/>
          <p:nvPr/>
        </p:nvCxnSpPr>
        <p:spPr>
          <a:xfrm>
            <a:off x="656605" y="950550"/>
            <a:ext cx="88569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0" y="191336"/>
            <a:ext cx="3195635" cy="64806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60" y="2477909"/>
            <a:ext cx="1582178" cy="3067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47" y="2477909"/>
            <a:ext cx="1728263" cy="3067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444" y="2477909"/>
            <a:ext cx="1856244" cy="2882367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488" y="2477909"/>
            <a:ext cx="1453106" cy="30676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821068" y="1293946"/>
            <a:ext cx="87206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1200" b="1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스마트클립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 서비스 포인트란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– </a:t>
            </a:r>
            <a:r>
              <a:rPr lang="ko-KR" altLang="en-US" sz="1100" kern="0" dirty="0">
                <a:latin typeface="+mj-ea"/>
                <a:ea typeface="+mj-ea"/>
              </a:rPr>
              <a:t>국민카드</a:t>
            </a:r>
            <a:r>
              <a:rPr lang="en-US" altLang="ko-KR" sz="1100" kern="0" dirty="0">
                <a:latin typeface="+mj-ea"/>
                <a:ea typeface="+mj-ea"/>
              </a:rPr>
              <a:t>/ </a:t>
            </a:r>
            <a:r>
              <a:rPr lang="ko-KR" altLang="en-US" sz="1100" kern="0" dirty="0">
                <a:latin typeface="+mj-ea"/>
                <a:ea typeface="+mj-ea"/>
              </a:rPr>
              <a:t>우리카드</a:t>
            </a:r>
            <a:r>
              <a:rPr lang="en-US" altLang="ko-KR" sz="1100" kern="0" dirty="0">
                <a:latin typeface="+mj-ea"/>
                <a:ea typeface="+mj-ea"/>
              </a:rPr>
              <a:t>/ </a:t>
            </a:r>
            <a:r>
              <a:rPr lang="ko-KR" altLang="en-US" sz="1100" kern="0" dirty="0" err="1">
                <a:latin typeface="+mj-ea"/>
                <a:ea typeface="+mj-ea"/>
              </a:rPr>
              <a:t>신한카드</a:t>
            </a:r>
            <a:r>
              <a:rPr lang="en-US" altLang="ko-KR" sz="1100" kern="0" dirty="0">
                <a:latin typeface="+mj-ea"/>
                <a:ea typeface="+mj-ea"/>
              </a:rPr>
              <a:t>/ </a:t>
            </a:r>
            <a:r>
              <a:rPr lang="ko-KR" altLang="en-US" sz="1100" kern="0" dirty="0" err="1">
                <a:latin typeface="+mj-ea"/>
                <a:ea typeface="+mj-ea"/>
              </a:rPr>
              <a:t>삼성카드등</a:t>
            </a:r>
            <a:r>
              <a:rPr lang="ko-KR" altLang="en-US" sz="1100" kern="0" dirty="0">
                <a:latin typeface="+mj-ea"/>
                <a:ea typeface="+mj-ea"/>
              </a:rPr>
              <a:t> </a:t>
            </a:r>
            <a:r>
              <a:rPr lang="en-US" altLang="ko-KR" sz="1100" kern="0" dirty="0">
                <a:latin typeface="+mj-ea"/>
                <a:ea typeface="+mj-ea"/>
              </a:rPr>
              <a:t>6</a:t>
            </a:r>
            <a:r>
              <a:rPr lang="ko-KR" altLang="en-US" sz="1100" kern="0" dirty="0">
                <a:latin typeface="+mj-ea"/>
                <a:ea typeface="+mj-ea"/>
              </a:rPr>
              <a:t>가지 카드 포인트와 </a:t>
            </a:r>
            <a:r>
              <a:rPr lang="en-US" altLang="ko-KR" sz="1100" kern="0" dirty="0">
                <a:latin typeface="+mj-ea"/>
                <a:ea typeface="+mj-ea"/>
              </a:rPr>
              <a:t/>
            </a:r>
            <a:br>
              <a:rPr lang="en-US" altLang="ko-KR" sz="1100" kern="0" dirty="0">
                <a:latin typeface="+mj-ea"/>
                <a:ea typeface="+mj-ea"/>
              </a:rPr>
            </a:br>
            <a:r>
              <a:rPr lang="en-US" altLang="ko-KR" sz="1100" kern="0" dirty="0">
                <a:latin typeface="+mj-ea"/>
                <a:ea typeface="+mj-ea"/>
              </a:rPr>
              <a:t>                                            OK</a:t>
            </a:r>
            <a:r>
              <a:rPr lang="ko-KR" altLang="en-US" sz="1100" kern="0" dirty="0" err="1">
                <a:latin typeface="+mj-ea"/>
                <a:ea typeface="+mj-ea"/>
              </a:rPr>
              <a:t>캐쉬백</a:t>
            </a:r>
            <a:r>
              <a:rPr lang="ko-KR" altLang="en-US" sz="1100" kern="0" dirty="0">
                <a:latin typeface="+mj-ea"/>
                <a:ea typeface="+mj-ea"/>
              </a:rPr>
              <a:t> </a:t>
            </a:r>
            <a:r>
              <a:rPr lang="en-US" altLang="ko-KR" sz="1100" kern="0" dirty="0">
                <a:latin typeface="+mj-ea"/>
                <a:ea typeface="+mj-ea"/>
              </a:rPr>
              <a:t>/ </a:t>
            </a:r>
            <a:r>
              <a:rPr lang="ko-KR" altLang="en-US" sz="1100" kern="0" dirty="0">
                <a:latin typeface="+mj-ea"/>
                <a:ea typeface="+mj-ea"/>
              </a:rPr>
              <a:t>웹하드 포인트 </a:t>
            </a:r>
            <a:r>
              <a:rPr lang="en-US" altLang="ko-KR" sz="1100" kern="0" dirty="0">
                <a:latin typeface="+mj-ea"/>
                <a:ea typeface="+mj-ea"/>
              </a:rPr>
              <a:t>/ </a:t>
            </a:r>
            <a:r>
              <a:rPr lang="ko-KR" altLang="en-US" sz="1100" kern="0" dirty="0">
                <a:latin typeface="+mj-ea"/>
                <a:ea typeface="+mj-ea"/>
              </a:rPr>
              <a:t>코인 연동으로  각종 포인트를 모아 사용할 수 있는 기능을 제공합니다</a:t>
            </a:r>
            <a:r>
              <a:rPr lang="en-US" altLang="ko-KR" sz="1100" kern="0" dirty="0">
                <a:latin typeface="+mj-ea"/>
                <a:ea typeface="+mj-ea"/>
              </a:rPr>
              <a:t>.</a:t>
            </a:r>
            <a:r>
              <a:rPr lang="ko-KR" altLang="en-US" sz="1100" kern="0" dirty="0">
                <a:latin typeface="+mj-ea"/>
                <a:ea typeface="+mj-ea"/>
              </a:rPr>
              <a:t> </a:t>
            </a:r>
            <a:endParaRPr lang="en-US" altLang="ko-KR" sz="1100" kern="0" dirty="0">
              <a:latin typeface="+mj-ea"/>
              <a:ea typeface="+mj-ea"/>
            </a:endParaRPr>
          </a:p>
        </p:txBody>
      </p:sp>
      <p:cxnSp>
        <p:nvCxnSpPr>
          <p:cNvPr id="4" name="꺾인 연결선 3"/>
          <p:cNvCxnSpPr>
            <a:stCxn id="9" idx="2"/>
          </p:cNvCxnSpPr>
          <p:nvPr/>
        </p:nvCxnSpPr>
        <p:spPr>
          <a:xfrm rot="5400000" flipH="1">
            <a:off x="4170777" y="3929875"/>
            <a:ext cx="261205" cy="2970199"/>
          </a:xfrm>
          <a:prstGeom prst="bentConnector3">
            <a:avLst>
              <a:gd name="adj1" fmla="val -875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꺾인 연결선 10"/>
          <p:cNvCxnSpPr>
            <a:stCxn id="7" idx="2"/>
          </p:cNvCxnSpPr>
          <p:nvPr/>
        </p:nvCxnSpPr>
        <p:spPr>
          <a:xfrm rot="5400000" flipH="1">
            <a:off x="5059812" y="3040840"/>
            <a:ext cx="261205" cy="4748269"/>
          </a:xfrm>
          <a:prstGeom prst="bentConnector3">
            <a:avLst>
              <a:gd name="adj1" fmla="val -875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4"/>
          <p:cNvCxnSpPr>
            <a:stCxn id="12" idx="2"/>
          </p:cNvCxnSpPr>
          <p:nvPr/>
        </p:nvCxnSpPr>
        <p:spPr>
          <a:xfrm rot="5400000" flipH="1">
            <a:off x="5880058" y="2220594"/>
            <a:ext cx="261205" cy="6388761"/>
          </a:xfrm>
          <a:prstGeom prst="bentConnector3">
            <a:avLst>
              <a:gd name="adj1" fmla="val -875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>
            <a:stCxn id="10" idx="2"/>
          </p:cNvCxnSpPr>
          <p:nvPr/>
        </p:nvCxnSpPr>
        <p:spPr>
          <a:xfrm rot="5400000" flipH="1">
            <a:off x="6861470" y="1239181"/>
            <a:ext cx="75905" cy="8166286"/>
          </a:xfrm>
          <a:prstGeom prst="bentConnector3">
            <a:avLst>
              <a:gd name="adj1" fmla="val -30116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87726" y="5975486"/>
            <a:ext cx="1976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모든 포인트를 한곳에</a:t>
            </a:r>
            <a:r>
              <a:rPr lang="en-US" altLang="ko-KR" sz="1400" dirty="0"/>
              <a:t>!</a:t>
            </a:r>
            <a:endParaRPr lang="ko-KR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204924" y="4772579"/>
            <a:ext cx="690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Point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4339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656605" y="950550"/>
            <a:ext cx="88569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0" y="191336"/>
            <a:ext cx="3195635" cy="6480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1068" y="1293946"/>
            <a:ext cx="840646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포인트는 실물 카드와 연결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!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– </a:t>
            </a:r>
            <a:r>
              <a:rPr lang="ko-KR" altLang="en-US" sz="1100" kern="0" dirty="0">
                <a:latin typeface="+mj-ea"/>
                <a:ea typeface="+mj-ea"/>
              </a:rPr>
              <a:t>모여진 각종 </a:t>
            </a:r>
            <a:r>
              <a:rPr lang="ko-KR" altLang="en-US" sz="1100" kern="0" dirty="0" err="1">
                <a:latin typeface="+mj-ea"/>
                <a:ea typeface="+mj-ea"/>
              </a:rPr>
              <a:t>포인트및</a:t>
            </a:r>
            <a:r>
              <a:rPr lang="ko-KR" altLang="en-US" sz="1100" kern="0" dirty="0">
                <a:latin typeface="+mj-ea"/>
                <a:ea typeface="+mj-ea"/>
              </a:rPr>
              <a:t> </a:t>
            </a:r>
            <a:r>
              <a:rPr lang="ko-KR" altLang="en-US" sz="1100" kern="0" dirty="0" err="1">
                <a:latin typeface="+mj-ea"/>
                <a:ea typeface="+mj-ea"/>
              </a:rPr>
              <a:t>암호화폐는</a:t>
            </a:r>
            <a:r>
              <a:rPr lang="ko-KR" altLang="en-US" sz="1100" kern="0" dirty="0">
                <a:latin typeface="+mj-ea"/>
                <a:ea typeface="+mj-ea"/>
              </a:rPr>
              <a:t> 실물 카드로 연동되어 사용</a:t>
            </a:r>
            <a:r>
              <a:rPr lang="en-US" altLang="ko-KR" sz="1100" kern="0" dirty="0">
                <a:latin typeface="+mj-ea"/>
                <a:ea typeface="+mj-ea"/>
              </a:rPr>
              <a:t> (</a:t>
            </a:r>
            <a:r>
              <a:rPr lang="ko-KR" altLang="en-US" sz="1100" kern="0" dirty="0">
                <a:latin typeface="+mj-ea"/>
                <a:ea typeface="+mj-ea"/>
              </a:rPr>
              <a:t>온</a:t>
            </a:r>
            <a:r>
              <a:rPr lang="en-US" altLang="ko-KR" sz="1100" kern="0" dirty="0">
                <a:latin typeface="+mj-ea"/>
                <a:ea typeface="+mj-ea"/>
              </a:rPr>
              <a:t>,</a:t>
            </a:r>
            <a:r>
              <a:rPr lang="ko-KR" altLang="en-US" sz="1100" kern="0" dirty="0">
                <a:latin typeface="+mj-ea"/>
                <a:ea typeface="+mj-ea"/>
              </a:rPr>
              <a:t>오프라인 어디서나 결제 가능</a:t>
            </a:r>
            <a:r>
              <a:rPr lang="en-US" altLang="ko-KR" sz="1100" kern="0" dirty="0">
                <a:latin typeface="+mj-ea"/>
                <a:ea typeface="+mj-ea"/>
              </a:rPr>
              <a:t>)</a:t>
            </a:r>
            <a:r>
              <a:rPr lang="ko-KR" altLang="en-US" sz="1100" kern="0" dirty="0">
                <a:latin typeface="+mj-ea"/>
                <a:ea typeface="+mj-ea"/>
              </a:rPr>
              <a:t> </a:t>
            </a:r>
            <a:r>
              <a:rPr lang="en-US" altLang="ko-KR" sz="1100" kern="0" dirty="0">
                <a:latin typeface="+mj-ea"/>
                <a:ea typeface="+mj-ea"/>
              </a:rPr>
              <a:t/>
            </a:r>
            <a:br>
              <a:rPr lang="en-US" altLang="ko-KR" sz="1100" kern="0" dirty="0">
                <a:latin typeface="+mj-ea"/>
                <a:ea typeface="+mj-ea"/>
              </a:rPr>
            </a:br>
            <a:r>
              <a:rPr lang="en-US" altLang="ko-KR" sz="1100" kern="0" dirty="0">
                <a:latin typeface="+mj-ea"/>
                <a:ea typeface="+mj-ea"/>
              </a:rPr>
              <a:t>                                           </a:t>
            </a:r>
            <a:r>
              <a:rPr lang="ko-KR" altLang="en-US" sz="1100" kern="0" dirty="0">
                <a:latin typeface="+mj-ea"/>
                <a:ea typeface="+mj-ea"/>
              </a:rPr>
              <a:t>은행에서 발급된 </a:t>
            </a:r>
            <a:r>
              <a:rPr lang="en-US" altLang="ko-KR" sz="1100" kern="0" dirty="0">
                <a:latin typeface="+mj-ea"/>
                <a:ea typeface="+mj-ea"/>
              </a:rPr>
              <a:t>(</a:t>
            </a:r>
            <a:r>
              <a:rPr lang="ko-KR" altLang="en-US" sz="1100" kern="0" dirty="0">
                <a:latin typeface="+mj-ea"/>
                <a:ea typeface="+mj-ea"/>
              </a:rPr>
              <a:t>프리 </a:t>
            </a:r>
            <a:r>
              <a:rPr lang="ko-KR" altLang="en-US" sz="1100" kern="0" dirty="0" err="1">
                <a:latin typeface="+mj-ea"/>
                <a:ea typeface="+mj-ea"/>
              </a:rPr>
              <a:t>페이드</a:t>
            </a:r>
            <a:r>
              <a:rPr lang="ko-KR" altLang="en-US" sz="1100" kern="0" dirty="0">
                <a:latin typeface="+mj-ea"/>
                <a:ea typeface="+mj-ea"/>
              </a:rPr>
              <a:t> 카드</a:t>
            </a:r>
            <a:r>
              <a:rPr lang="en-US" altLang="ko-KR" sz="1100" kern="0" dirty="0">
                <a:latin typeface="+mj-ea"/>
                <a:ea typeface="+mj-ea"/>
              </a:rPr>
              <a:t>) </a:t>
            </a:r>
            <a:r>
              <a:rPr lang="ko-KR" altLang="en-US" sz="1100" kern="0" dirty="0">
                <a:latin typeface="+mj-ea"/>
                <a:ea typeface="+mj-ea"/>
              </a:rPr>
              <a:t>는 포인트 보유금의 예치 금액을 넣어 두어 사용됩니다</a:t>
            </a:r>
            <a:r>
              <a:rPr lang="en-US" altLang="ko-KR" sz="1100" kern="0" dirty="0">
                <a:latin typeface="+mj-ea"/>
                <a:ea typeface="+mj-ea"/>
              </a:rPr>
              <a:t>. </a:t>
            </a:r>
            <a:r>
              <a:rPr lang="ko-KR" altLang="en-US" sz="1100" kern="0" dirty="0">
                <a:latin typeface="+mj-ea"/>
                <a:ea typeface="+mj-ea"/>
              </a:rPr>
              <a:t> </a:t>
            </a:r>
            <a:endParaRPr lang="en-US" altLang="ko-KR" sz="1100" kern="0" dirty="0"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43" y="3075764"/>
            <a:ext cx="1432538" cy="10744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37793" y="2544693"/>
            <a:ext cx="3312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pre-paid card </a:t>
            </a:r>
            <a:r>
              <a:rPr lang="en-US" altLang="ko-KR" sz="1400" b="1" dirty="0"/>
              <a:t>(On/Offline)</a:t>
            </a:r>
            <a:endParaRPr lang="ko-KR" altLang="en-US" sz="1400" b="1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534" y="3075764"/>
            <a:ext cx="1706789" cy="170678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21" y="3196223"/>
            <a:ext cx="1397450" cy="150683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18" y="3075764"/>
            <a:ext cx="1848745" cy="1848745"/>
          </a:xfrm>
          <a:prstGeom prst="rect">
            <a:avLst/>
          </a:prstGeom>
        </p:spPr>
      </p:pic>
      <p:cxnSp>
        <p:nvCxnSpPr>
          <p:cNvPr id="19" name="직선 연결선 18"/>
          <p:cNvCxnSpPr/>
          <p:nvPr/>
        </p:nvCxnSpPr>
        <p:spPr>
          <a:xfrm flipH="1" flipV="1">
            <a:off x="6825323" y="3816079"/>
            <a:ext cx="646569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H="1" flipV="1">
            <a:off x="4455242" y="3810829"/>
            <a:ext cx="646569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74427" y="5086180"/>
            <a:ext cx="2629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실물 </a:t>
            </a:r>
            <a:r>
              <a:rPr lang="ko-KR" altLang="en-US" sz="1200" dirty="0" err="1"/>
              <a:t>카드유통</a:t>
            </a:r>
            <a:r>
              <a:rPr lang="ko-KR" altLang="en-US" sz="1200" dirty="0"/>
              <a:t> </a:t>
            </a:r>
            <a:r>
              <a:rPr lang="en-US" altLang="ko-KR" sz="1200" dirty="0"/>
              <a:t>(</a:t>
            </a:r>
            <a:r>
              <a:rPr lang="ko-KR" altLang="en-US" sz="1200" dirty="0"/>
              <a:t>온</a:t>
            </a:r>
            <a:r>
              <a:rPr lang="en-US" altLang="ko-KR" sz="1200" dirty="0"/>
              <a:t>.</a:t>
            </a:r>
            <a:r>
              <a:rPr lang="ko-KR" altLang="en-US" sz="1200" dirty="0"/>
              <a:t>오프라인의 자유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6825323" y="4150168"/>
            <a:ext cx="72053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40977" y="4235529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00" dirty="0"/>
              <a:t>예치금</a:t>
            </a:r>
          </a:p>
        </p:txBody>
      </p:sp>
      <p:sp>
        <p:nvSpPr>
          <p:cNvPr id="26" name="타원 25"/>
          <p:cNvSpPr/>
          <p:nvPr/>
        </p:nvSpPr>
        <p:spPr>
          <a:xfrm>
            <a:off x="5766486" y="5206314"/>
            <a:ext cx="510745" cy="510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</a:t>
            </a:r>
            <a:endParaRPr lang="ko-KR" altLang="en-US" b="1" dirty="0"/>
          </a:p>
        </p:txBody>
      </p:sp>
      <p:cxnSp>
        <p:nvCxnSpPr>
          <p:cNvPr id="30" name="직선 화살표 연결선 29"/>
          <p:cNvCxnSpPr/>
          <p:nvPr/>
        </p:nvCxnSpPr>
        <p:spPr>
          <a:xfrm flipV="1">
            <a:off x="6021859" y="4889647"/>
            <a:ext cx="0" cy="3036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87225" y="3873178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/>
              <a:t>카드발급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8187" y="3205855"/>
            <a:ext cx="1030829" cy="85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9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656605" y="950550"/>
            <a:ext cx="88569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0" y="191336"/>
            <a:ext cx="3195635" cy="64806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3" y="1365899"/>
            <a:ext cx="3315069" cy="390441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38" y="1446057"/>
            <a:ext cx="3662704" cy="374409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73" y="1606377"/>
            <a:ext cx="2899368" cy="46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4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656605" y="950550"/>
            <a:ext cx="88569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2" y="191336"/>
            <a:ext cx="3195630" cy="6480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1068" y="1293946"/>
            <a:ext cx="724108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1200" b="1" kern="0" dirty="0" smtClean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포인트를 현금으로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!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– </a:t>
            </a:r>
            <a:r>
              <a:rPr lang="ko-KR" altLang="en-US" sz="1100" kern="0" dirty="0">
                <a:latin typeface="+mj-ea"/>
                <a:ea typeface="+mj-ea"/>
              </a:rPr>
              <a:t>모여진 각종 </a:t>
            </a:r>
            <a:r>
              <a:rPr lang="ko-KR" altLang="en-US" sz="1100" kern="0" dirty="0" err="1">
                <a:latin typeface="+mj-ea"/>
                <a:ea typeface="+mj-ea"/>
              </a:rPr>
              <a:t>포인트및</a:t>
            </a:r>
            <a:r>
              <a:rPr lang="ko-KR" altLang="en-US" sz="1100" kern="0" dirty="0">
                <a:latin typeface="+mj-ea"/>
                <a:ea typeface="+mj-ea"/>
              </a:rPr>
              <a:t> </a:t>
            </a:r>
            <a:r>
              <a:rPr lang="ko-KR" altLang="en-US" sz="1100" kern="0" dirty="0" err="1">
                <a:latin typeface="+mj-ea"/>
                <a:ea typeface="+mj-ea"/>
              </a:rPr>
              <a:t>암호화폐는</a:t>
            </a:r>
            <a:r>
              <a:rPr lang="ko-KR" altLang="en-US" sz="1100" kern="0" dirty="0">
                <a:latin typeface="+mj-ea"/>
                <a:ea typeface="+mj-ea"/>
              </a:rPr>
              <a:t> </a:t>
            </a:r>
            <a:r>
              <a:rPr lang="ko-KR" altLang="en-US" sz="1100" kern="0" dirty="0" smtClean="0">
                <a:latin typeface="+mj-ea"/>
                <a:ea typeface="+mj-ea"/>
              </a:rPr>
              <a:t>오프라인 </a:t>
            </a:r>
            <a:r>
              <a:rPr lang="en-US" altLang="ko-KR" sz="1100" kern="0" dirty="0" smtClean="0">
                <a:latin typeface="+mj-ea"/>
                <a:ea typeface="+mj-ea"/>
              </a:rPr>
              <a:t>ATM</a:t>
            </a:r>
            <a:r>
              <a:rPr lang="ko-KR" altLang="en-US" sz="1100" kern="0" dirty="0" smtClean="0">
                <a:latin typeface="+mj-ea"/>
                <a:ea typeface="+mj-ea"/>
              </a:rPr>
              <a:t>를 통해 현금을 인출 할 수 있습니다</a:t>
            </a:r>
            <a:r>
              <a:rPr lang="en-US" altLang="ko-KR" sz="1100" kern="0" dirty="0" smtClean="0">
                <a:latin typeface="+mj-ea"/>
                <a:ea typeface="+mj-ea"/>
              </a:rPr>
              <a:t>.</a:t>
            </a:r>
            <a:r>
              <a:rPr lang="en-US" altLang="ko-KR" sz="1100" kern="0" dirty="0">
                <a:latin typeface="+mj-ea"/>
                <a:ea typeface="+mj-ea"/>
              </a:rPr>
              <a:t/>
            </a:r>
            <a:br>
              <a:rPr lang="en-US" altLang="ko-KR" sz="1100" kern="0" dirty="0">
                <a:latin typeface="+mj-ea"/>
                <a:ea typeface="+mj-ea"/>
              </a:rPr>
            </a:br>
            <a:endParaRPr lang="en-US" altLang="ko-KR" sz="1100" kern="0" dirty="0">
              <a:latin typeface="+mj-ea"/>
              <a:ea typeface="+mj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639330" y="1740222"/>
            <a:ext cx="8564742" cy="4567862"/>
            <a:chOff x="1639330" y="1740222"/>
            <a:chExt cx="8564742" cy="4567862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330" y="1740222"/>
              <a:ext cx="8564742" cy="4567862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3039762" y="3995351"/>
              <a:ext cx="1458097" cy="238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463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656605" y="950550"/>
            <a:ext cx="88569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0" y="191336"/>
            <a:ext cx="3195635" cy="6480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31729" y="43519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21" y="1172850"/>
            <a:ext cx="3131085" cy="359784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89" y="1312892"/>
            <a:ext cx="2750457" cy="517748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945" y="1163664"/>
            <a:ext cx="2622674" cy="333419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043" y="4275614"/>
            <a:ext cx="2608763" cy="235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0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656605" y="950550"/>
            <a:ext cx="88569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0" y="191336"/>
            <a:ext cx="3195635" cy="64806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37" y="1364916"/>
            <a:ext cx="7256652" cy="45716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31729" y="43519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604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656605" y="950550"/>
            <a:ext cx="885698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0" y="191336"/>
            <a:ext cx="3195635" cy="64806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30" y="1830791"/>
            <a:ext cx="2188048" cy="48137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245" y="2661654"/>
            <a:ext cx="3706759" cy="1203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직사각형 54"/>
          <p:cNvSpPr>
            <a:spLocks noChangeArrowheads="1"/>
          </p:cNvSpPr>
          <p:nvPr/>
        </p:nvSpPr>
        <p:spPr bwMode="auto">
          <a:xfrm flipH="1">
            <a:off x="1439107" y="4623922"/>
            <a:ext cx="5194417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buFont typeface="Arial" pitchFamily="34" charset="0"/>
              <a:buChar char="•"/>
              <a:defRPr/>
            </a:pP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000" b="1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암호화폐</a:t>
            </a:r>
            <a:r>
              <a:rPr lang="ko-KR" altLang="en-US" sz="10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중 어떤 코인이 사용되나요</a:t>
            </a:r>
            <a:r>
              <a:rPr lang="en-US" altLang="ko-KR" sz="10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?</a:t>
            </a:r>
            <a:r>
              <a:rPr lang="ko-KR" altLang="en-US" sz="10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/>
            </a:r>
            <a:b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</a:b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- ESN / </a:t>
            </a:r>
            <a:r>
              <a:rPr lang="ko-KR" altLang="en-US" sz="1000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이더리움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클래식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/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000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이더리움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/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에이다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/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가 우선적으로 적용됩니다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.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b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</a:b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  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사용가능 코인은 지속적으로 추가되며 업체에서 별도의 연동없이 바로 적용됩니다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b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</a:br>
            <a:endParaRPr lang="en-US" altLang="ko-KR" sz="1000" kern="0" dirty="0">
              <a:gradFill>
                <a:gsLst>
                  <a:gs pos="34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5400000" scaled="1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>
              <a:lnSpc>
                <a:spcPts val="1800"/>
              </a:lnSpc>
              <a:defRPr/>
            </a:pPr>
            <a:r>
              <a:rPr lang="ko-KR" altLang="en-US" sz="10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결제 시스템 지원은 어떤 것이 있나요</a:t>
            </a:r>
            <a:r>
              <a:rPr lang="en-US" altLang="ko-KR" sz="10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?</a:t>
            </a:r>
            <a:endParaRPr kumimoji="0" lang="en-US" altLang="ko-KR" sz="1000" b="1" i="0" u="none" strike="noStrike" kern="0" cap="none" spc="0" normalizeH="0" baseline="0" noProof="0" dirty="0">
              <a:ln>
                <a:noFill/>
              </a:ln>
              <a:gradFill>
                <a:gsLst>
                  <a:gs pos="34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5400000" scaled="1"/>
              </a:gradFill>
              <a:effectLst/>
              <a:uLnTx/>
              <a:uFillTx/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>
              <a:lnSpc>
                <a:spcPts val="1800"/>
              </a:lnSpc>
              <a:buFont typeface="Arial" pitchFamily="34" charset="0"/>
              <a:buChar char="•"/>
              <a:defRPr/>
            </a:pP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000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암호화폐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결제 연동 팝업 창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웹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+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모바일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별도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AIP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지원 </a:t>
            </a:r>
            <a:endParaRPr lang="en-US" altLang="ko-KR" sz="1000" kern="0" dirty="0">
              <a:gradFill>
                <a:gsLst>
                  <a:gs pos="34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5400000" scaled="1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  <a:p>
            <a:pPr>
              <a:lnSpc>
                <a:spcPts val="1800"/>
              </a:lnSpc>
              <a:buFont typeface="Arial" pitchFamily="34" charset="0"/>
              <a:buChar char="•"/>
              <a:defRPr/>
            </a:pP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웹 사이트 이벤트 </a:t>
            </a:r>
            <a:r>
              <a:rPr lang="ko-KR" altLang="en-US" sz="1000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안내창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(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아이프레임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)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 지원 </a:t>
            </a:r>
            <a:r>
              <a:rPr lang="en-US" altLang="ko-KR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ea typeface="맑은 고딕" pitchFamily="50" charset="-127"/>
                <a:cs typeface="Arial" pitchFamily="34" charset="0"/>
              </a:rPr>
              <a:t>/ </a:t>
            </a:r>
            <a:r>
              <a:rPr lang="ko-KR" altLang="en-US" sz="1000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맑은 고딕" pitchFamily="50" charset="-127"/>
                <a:cs typeface="Arial" pitchFamily="34" charset="0"/>
              </a:rPr>
              <a:t>결제 내역 관리 가능한 관리자 지원 </a:t>
            </a:r>
            <a:endParaRPr lang="en-US" altLang="ko-KR" sz="1000" kern="0" dirty="0">
              <a:gradFill>
                <a:gsLst>
                  <a:gs pos="34000">
                    <a:sysClr val="windowText" lastClr="000000">
                      <a:lumMod val="85000"/>
                      <a:lumOff val="15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5400000" scaled="1"/>
              </a:gradFill>
              <a:latin typeface="맑은 고딕" pitchFamily="50" charset="-127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65" y="2988616"/>
            <a:ext cx="1198006" cy="62623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8635" y="2819107"/>
            <a:ext cx="1126851" cy="77168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2813" y="2438128"/>
            <a:ext cx="1152790" cy="668658"/>
          </a:xfrm>
          <a:prstGeom prst="rect">
            <a:avLst/>
          </a:prstGeom>
        </p:spPr>
      </p:pic>
      <p:cxnSp>
        <p:nvCxnSpPr>
          <p:cNvPr id="14" name="직선 연결선 13"/>
          <p:cNvCxnSpPr/>
          <p:nvPr/>
        </p:nvCxnSpPr>
        <p:spPr>
          <a:xfrm>
            <a:off x="2889109" y="3830870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961117" y="3830870"/>
            <a:ext cx="0" cy="6480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889109" y="4478942"/>
            <a:ext cx="1440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24" y="2247414"/>
            <a:ext cx="463398" cy="46339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99" y="2819107"/>
            <a:ext cx="480694" cy="480694"/>
          </a:xfrm>
          <a:prstGeom prst="rect">
            <a:avLst/>
          </a:prstGeom>
        </p:spPr>
      </p:pic>
      <p:sp>
        <p:nvSpPr>
          <p:cNvPr id="19" name="타원 18"/>
          <p:cNvSpPr/>
          <p:nvPr/>
        </p:nvSpPr>
        <p:spPr>
          <a:xfrm>
            <a:off x="3497994" y="1942110"/>
            <a:ext cx="64807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627105" y="204459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b="1" dirty="0"/>
              <a:t>신규</a:t>
            </a:r>
            <a:endParaRPr lang="en-US" altLang="ko-KR" sz="800" b="1" dirty="0"/>
          </a:p>
          <a:p>
            <a:r>
              <a:rPr lang="ko-KR" altLang="en-US" sz="800" b="1" dirty="0"/>
              <a:t>코인</a:t>
            </a:r>
            <a:endParaRPr lang="en-US" altLang="ko-KR" sz="800" b="1" dirty="0"/>
          </a:p>
          <a:p>
            <a:r>
              <a:rPr lang="ko-KR" altLang="en-US" sz="800" b="1" dirty="0"/>
              <a:t>론칭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4493" y="1233553"/>
            <a:ext cx="7877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1200" b="1" kern="0" dirty="0" err="1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암호화폐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(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실시간 결제 연동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)</a:t>
            </a:r>
            <a:r>
              <a:rPr lang="ko-KR" altLang="en-US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 </a:t>
            </a:r>
            <a:r>
              <a:rPr lang="en-US" altLang="ko-KR" sz="1200" b="1" kern="0" dirty="0">
                <a:gradFill>
                  <a:gsLst>
                    <a:gs pos="34000">
                      <a:sysClr val="windowText" lastClr="000000">
                        <a:lumMod val="85000"/>
                        <a:lumOff val="15000"/>
                      </a:sysClr>
                    </a:gs>
                    <a:gs pos="100000">
                      <a:sysClr val="windowText" lastClr="000000">
                        <a:lumMod val="95000"/>
                        <a:lumOff val="5000"/>
                      </a:sysClr>
                    </a:gs>
                  </a:gsLst>
                  <a:lin ang="5400000" scaled="1"/>
                </a:gradFill>
                <a:latin typeface="+mj-ea"/>
                <a:ea typeface="+mj-ea"/>
              </a:rPr>
              <a:t>– </a:t>
            </a:r>
            <a:r>
              <a:rPr lang="ko-KR" altLang="en-US" sz="1100" kern="0" dirty="0" err="1">
                <a:latin typeface="+mj-ea"/>
                <a:ea typeface="+mj-ea"/>
              </a:rPr>
              <a:t>암호화폐로</a:t>
            </a:r>
            <a:r>
              <a:rPr lang="ko-KR" altLang="en-US" sz="1100" kern="0" dirty="0">
                <a:latin typeface="+mj-ea"/>
                <a:ea typeface="+mj-ea"/>
              </a:rPr>
              <a:t> 온라인 사이트에서 실시간 결제가 가능한 시스템 지원 </a:t>
            </a:r>
            <a:r>
              <a:rPr lang="en-US" altLang="ko-KR" sz="1100" kern="0" dirty="0">
                <a:latin typeface="+mj-ea"/>
                <a:ea typeface="+mj-ea"/>
              </a:rPr>
              <a:t>/ </a:t>
            </a:r>
            <a:r>
              <a:rPr lang="ko-KR" altLang="en-US" sz="1100" kern="0" dirty="0">
                <a:latin typeface="+mj-ea"/>
                <a:ea typeface="+mj-ea"/>
              </a:rPr>
              <a:t>관리자 페이지 제공</a:t>
            </a:r>
            <a:endParaRPr lang="en-US" altLang="ko-KR" sz="1100" kern="0" dirty="0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3125" y="1533726"/>
            <a:ext cx="35429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schemeClr val="accent1">
                    <a:lumMod val="75000"/>
                  </a:schemeClr>
                </a:solidFill>
                <a:hlinkClick r:id="rId10"/>
              </a:rPr>
              <a:t>http://sharebox.co.kr/</a:t>
            </a:r>
            <a:r>
              <a:rPr lang="en-US" altLang="ko-KR" sz="105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o-KR" altLang="en-US" sz="1050" dirty="0" err="1">
                <a:solidFill>
                  <a:schemeClr val="accent1">
                    <a:lumMod val="75000"/>
                  </a:schemeClr>
                </a:solidFill>
              </a:rPr>
              <a:t>쉐어박스</a:t>
            </a:r>
            <a:r>
              <a:rPr lang="ko-KR" altLang="en-US" sz="1050" dirty="0">
                <a:solidFill>
                  <a:schemeClr val="accent1">
                    <a:lumMod val="75000"/>
                  </a:schemeClr>
                </a:solidFill>
              </a:rPr>
              <a:t> 외 </a:t>
            </a:r>
            <a:r>
              <a:rPr lang="en-US" altLang="ko-KR" sz="1050" dirty="0">
                <a:solidFill>
                  <a:schemeClr val="accent1">
                    <a:lumMod val="75000"/>
                  </a:schemeClr>
                </a:solidFill>
              </a:rPr>
              <a:t>30</a:t>
            </a:r>
            <a:r>
              <a:rPr lang="ko-KR" altLang="en-US" sz="1050" dirty="0">
                <a:solidFill>
                  <a:schemeClr val="accent1">
                    <a:lumMod val="75000"/>
                  </a:schemeClr>
                </a:solidFill>
              </a:rPr>
              <a:t>여개 업체 사용 중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67" y="3085906"/>
            <a:ext cx="2129656" cy="3306920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7373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3951</TotalTime>
  <Words>466</Words>
  <Application>Microsoft Office PowerPoint</Application>
  <PresentationFormat>와이드스크린</PresentationFormat>
  <Paragraphs>91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 신영</dc:creator>
  <cp:lastModifiedBy>wadmin</cp:lastModifiedBy>
  <cp:revision>79</cp:revision>
  <dcterms:created xsi:type="dcterms:W3CDTF">2019-07-11T05:51:45Z</dcterms:created>
  <dcterms:modified xsi:type="dcterms:W3CDTF">2020-05-08T02:34:28Z</dcterms:modified>
</cp:coreProperties>
</file>